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59" r:id="rId7"/>
    <p:sldId id="261" r:id="rId8"/>
    <p:sldId id="262" r:id="rId9"/>
    <p:sldId id="260" r:id="rId10"/>
    <p:sldId id="270" r:id="rId11"/>
    <p:sldId id="272" r:id="rId12"/>
    <p:sldId id="271" r:id="rId13"/>
    <p:sldId id="267" r:id="rId14"/>
    <p:sldId id="274" r:id="rId15"/>
    <p:sldId id="275" r:id="rId16"/>
    <p:sldId id="277" r:id="rId17"/>
    <p:sldId id="278" r:id="rId18"/>
    <p:sldId id="279" r:id="rId19"/>
    <p:sldId id="280" r:id="rId20"/>
    <p:sldId id="281" r:id="rId21"/>
    <p:sldId id="282" r:id="rId22"/>
    <p:sldId id="276" r:id="rId23"/>
    <p:sldId id="284" r:id="rId24"/>
    <p:sldId id="285" r:id="rId25"/>
    <p:sldId id="287" r:id="rId26"/>
    <p:sldId id="286" r:id="rId27"/>
    <p:sldId id="288" r:id="rId28"/>
    <p:sldId id="289" r:id="rId29"/>
    <p:sldId id="290" r:id="rId30"/>
    <p:sldId id="291" r:id="rId31"/>
    <p:sldId id="292" r:id="rId32"/>
    <p:sldId id="293" r:id="rId33"/>
    <p:sldId id="294" r:id="rId34"/>
    <p:sldId id="297" r:id="rId35"/>
    <p:sldId id="295" r:id="rId36"/>
    <p:sldId id="296" r:id="rId37"/>
    <p:sldId id="298" r:id="rId38"/>
    <p:sldId id="299" r:id="rId39"/>
    <p:sldId id="300" r:id="rId40"/>
    <p:sldId id="301" r:id="rId41"/>
    <p:sldId id="302" r:id="rId42"/>
    <p:sldId id="303" r:id="rId43"/>
    <p:sldId id="304" r:id="rId44"/>
    <p:sldId id="306" r:id="rId45"/>
    <p:sldId id="305" r:id="rId46"/>
    <p:sldId id="307" r:id="rId47"/>
    <p:sldId id="310" r:id="rId48"/>
    <p:sldId id="312" r:id="rId49"/>
    <p:sldId id="313" r:id="rId50"/>
    <p:sldId id="314" r:id="rId51"/>
    <p:sldId id="315" r:id="rId52"/>
    <p:sldId id="318" r:id="rId53"/>
    <p:sldId id="317" r:id="rId54"/>
    <p:sldId id="319" r:id="rId55"/>
    <p:sldId id="320" r:id="rId56"/>
    <p:sldId id="321" r:id="rId57"/>
    <p:sldId id="322" r:id="rId58"/>
    <p:sldId id="323" r:id="rId59"/>
    <p:sldId id="324"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p:cViewPr varScale="1">
        <p:scale>
          <a:sx n="111" d="100"/>
          <a:sy n="111" d="100"/>
        </p:scale>
        <p:origin x="-1528"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795E94-326A-4A00-A06C-8335E38EE5F1}"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1944582611"/>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95E94-326A-4A00-A06C-8335E38EE5F1}"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2783118976"/>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95E94-326A-4A00-A06C-8335E38EE5F1}"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234484695"/>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795E94-326A-4A00-A06C-8335E38EE5F1}"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478754765"/>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795E94-326A-4A00-A06C-8335E38EE5F1}" type="datetimeFigureOut">
              <a:rPr lang="en-US" smtClean="0"/>
              <a:t>10/11/16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169442327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795E94-326A-4A00-A06C-8335E38EE5F1}"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4059715272"/>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795E94-326A-4A00-A06C-8335E38EE5F1}" type="datetimeFigureOut">
              <a:rPr lang="en-US" smtClean="0"/>
              <a:t>10/11/16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2147909664"/>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795E94-326A-4A00-A06C-8335E38EE5F1}" type="datetimeFigureOut">
              <a:rPr lang="en-US" smtClean="0"/>
              <a:t>10/11/16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1293188959"/>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95E94-326A-4A00-A06C-8335E38EE5F1}" type="datetimeFigureOut">
              <a:rPr lang="en-US" smtClean="0"/>
              <a:t>10/11/16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1691911320"/>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95E94-326A-4A00-A06C-8335E38EE5F1}"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68628812"/>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95E94-326A-4A00-A06C-8335E38EE5F1}" type="datetimeFigureOut">
              <a:rPr lang="en-US" smtClean="0"/>
              <a:t>10/11/16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E20FA-2242-40F9-9388-538C9AD898D5}" type="slidenum">
              <a:rPr lang="en-US" smtClean="0"/>
              <a:t>‹#›</a:t>
            </a:fld>
            <a:endParaRPr lang="en-US"/>
          </a:p>
        </p:txBody>
      </p:sp>
    </p:spTree>
    <p:extLst>
      <p:ext uri="{BB962C8B-B14F-4D97-AF65-F5344CB8AC3E}">
        <p14:creationId xmlns:p14="http://schemas.microsoft.com/office/powerpoint/2010/main" val="757712781"/>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95E94-326A-4A00-A06C-8335E38EE5F1}" type="datetimeFigureOut">
              <a:rPr lang="en-US" smtClean="0"/>
              <a:t>10/11/16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E20FA-2242-40F9-9388-538C9AD898D5}" type="slidenum">
              <a:rPr lang="en-US" smtClean="0"/>
              <a:t>‹#›</a:t>
            </a:fld>
            <a:endParaRPr lang="en-US"/>
          </a:p>
        </p:txBody>
      </p:sp>
    </p:spTree>
    <p:extLst>
      <p:ext uri="{BB962C8B-B14F-4D97-AF65-F5344CB8AC3E}">
        <p14:creationId xmlns:p14="http://schemas.microsoft.com/office/powerpoint/2010/main" val="1187461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8.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8.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8.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jpg"/><Relationship Id="rId5" Type="http://schemas.openxmlformats.org/officeDocument/2006/relationships/image" Target="../media/image7.jpe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562428" y="1994118"/>
            <a:ext cx="7985391" cy="1815882"/>
          </a:xfrm>
          <a:prstGeom prst="rect">
            <a:avLst/>
          </a:prstGeom>
          <a:noFill/>
        </p:spPr>
        <p:txBody>
          <a:bodyPr wrap="none" rtlCol="0">
            <a:spAutoFit/>
          </a:bodyPr>
          <a:lstStyle/>
          <a:p>
            <a:r>
              <a:rPr lang="en-US" sz="11200" b="1" spc="-400" smtClean="0">
                <a:ea typeface="DejaVu Sans" panose="020B0603030804020204" pitchFamily="34" charset="0"/>
                <a:cs typeface="DejaVu Sans" panose="020B0603030804020204" pitchFamily="34" charset="0"/>
              </a:rPr>
              <a:t>Marshmallow</a:t>
            </a:r>
          </a:p>
        </p:txBody>
      </p:sp>
      <p:sp>
        <p:nvSpPr>
          <p:cNvPr id="5" name="TextBox 4"/>
          <p:cNvSpPr txBox="1"/>
          <p:nvPr/>
        </p:nvSpPr>
        <p:spPr>
          <a:xfrm>
            <a:off x="1738086" y="3289518"/>
            <a:ext cx="5665910" cy="1815882"/>
          </a:xfrm>
          <a:prstGeom prst="rect">
            <a:avLst/>
          </a:prstGeom>
          <a:noFill/>
        </p:spPr>
        <p:txBody>
          <a:bodyPr wrap="none" rtlCol="0">
            <a:spAutoFit/>
          </a:bodyPr>
          <a:lstStyle/>
          <a:p>
            <a:r>
              <a:rPr lang="en-US" sz="11200" b="1" spc="-400" smtClean="0">
                <a:ea typeface="DejaVu Sans" panose="020B0603030804020204" pitchFamily="34" charset="0"/>
                <a:cs typeface="DejaVu Sans" panose="020B0603030804020204" pitchFamily="34" charset="0"/>
              </a:rPr>
              <a:t>Challenge</a:t>
            </a:r>
          </a:p>
        </p:txBody>
      </p:sp>
      <p:sp>
        <p:nvSpPr>
          <p:cNvPr id="6" name="TextBox 5"/>
          <p:cNvSpPr txBox="1"/>
          <p:nvPr/>
        </p:nvSpPr>
        <p:spPr>
          <a:xfrm>
            <a:off x="1925279" y="1447800"/>
            <a:ext cx="1346844" cy="1015663"/>
          </a:xfrm>
          <a:prstGeom prst="rect">
            <a:avLst/>
          </a:prstGeom>
          <a:noFill/>
        </p:spPr>
        <p:txBody>
          <a:bodyPr wrap="none" rtlCol="0">
            <a:spAutoFit/>
          </a:bodyPr>
          <a:lstStyle/>
          <a:p>
            <a:r>
              <a:rPr lang="en-US" sz="6000" smtClean="0">
                <a:solidFill>
                  <a:schemeClr val="tx1">
                    <a:lumMod val="85000"/>
                    <a:lumOff val="15000"/>
                  </a:schemeClr>
                </a:solidFill>
              </a:rPr>
              <a:t>The</a:t>
            </a:r>
            <a:endParaRPr lang="en-US" sz="6000">
              <a:solidFill>
                <a:schemeClr val="tx1">
                  <a:lumMod val="85000"/>
                  <a:lumOff val="15000"/>
                </a:schemeClr>
              </a:solidFill>
            </a:endParaRPr>
          </a:p>
        </p:txBody>
      </p:sp>
    </p:spTree>
    <p:extLst>
      <p:ext uri="{BB962C8B-B14F-4D97-AF65-F5344CB8AC3E}">
        <p14:creationId xmlns:p14="http://schemas.microsoft.com/office/powerpoint/2010/main" val="2218093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89635">
            <a:off x="5736770" y="1671637"/>
            <a:ext cx="5715000" cy="351472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895600"/>
            <a:ext cx="3444344" cy="26797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200" y="3395472"/>
            <a:ext cx="1524000" cy="186232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0" y="3581400"/>
            <a:ext cx="1790700" cy="12954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76" y="533400"/>
            <a:ext cx="1372020" cy="1299262"/>
          </a:xfrm>
          <a:prstGeom prst="rect">
            <a:avLst/>
          </a:prstGeom>
        </p:spPr>
      </p:pic>
      <p:sp>
        <p:nvSpPr>
          <p:cNvPr id="6" name="TextBox 5"/>
          <p:cNvSpPr txBox="1"/>
          <p:nvPr/>
        </p:nvSpPr>
        <p:spPr>
          <a:xfrm>
            <a:off x="2732976" y="3629561"/>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7" name="TextBox 6"/>
          <p:cNvSpPr txBox="1"/>
          <p:nvPr/>
        </p:nvSpPr>
        <p:spPr>
          <a:xfrm>
            <a:off x="5095176" y="3624942"/>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8" name="TextBox 7"/>
          <p:cNvSpPr txBox="1"/>
          <p:nvPr/>
        </p:nvSpPr>
        <p:spPr>
          <a:xfrm>
            <a:off x="1384132" y="5562600"/>
            <a:ext cx="1376402" cy="830997"/>
          </a:xfrm>
          <a:prstGeom prst="rect">
            <a:avLst/>
          </a:prstGeom>
          <a:noFill/>
        </p:spPr>
        <p:txBody>
          <a:bodyPr wrap="none" rtlCol="0">
            <a:spAutoFit/>
          </a:bodyPr>
          <a:lstStyle/>
          <a:p>
            <a:pPr algn="ctr"/>
            <a:r>
              <a:rPr lang="en-US" sz="2400" b="1" smtClean="0">
                <a:solidFill>
                  <a:schemeClr val="tx1">
                    <a:lumMod val="65000"/>
                    <a:lumOff val="35000"/>
                  </a:schemeClr>
                </a:solidFill>
              </a:rPr>
              <a:t>20 sticks</a:t>
            </a:r>
          </a:p>
          <a:p>
            <a:pPr algn="ctr"/>
            <a:r>
              <a:rPr lang="en-US" sz="2400" b="1" smtClean="0">
                <a:solidFill>
                  <a:schemeClr val="tx1">
                    <a:lumMod val="65000"/>
                    <a:lumOff val="35000"/>
                  </a:schemeClr>
                </a:solidFill>
              </a:rPr>
              <a:t>spaghetti</a:t>
            </a:r>
            <a:endParaRPr lang="en-US" sz="2400" b="1">
              <a:solidFill>
                <a:schemeClr val="tx1">
                  <a:lumMod val="65000"/>
                  <a:lumOff val="35000"/>
                </a:schemeClr>
              </a:solidFill>
            </a:endParaRPr>
          </a:p>
        </p:txBody>
      </p:sp>
      <p:sp>
        <p:nvSpPr>
          <p:cNvPr id="9" name="TextBox 8"/>
          <p:cNvSpPr txBox="1"/>
          <p:nvPr/>
        </p:nvSpPr>
        <p:spPr>
          <a:xfrm>
            <a:off x="3685476" y="5567065"/>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tape</a:t>
            </a:r>
            <a:endParaRPr lang="en-US" sz="2400" b="1">
              <a:solidFill>
                <a:schemeClr val="tx1">
                  <a:lumMod val="65000"/>
                  <a:lumOff val="35000"/>
                </a:schemeClr>
              </a:solidFill>
            </a:endParaRPr>
          </a:p>
        </p:txBody>
      </p:sp>
      <p:sp>
        <p:nvSpPr>
          <p:cNvPr id="10" name="TextBox 9"/>
          <p:cNvSpPr txBox="1"/>
          <p:nvPr/>
        </p:nvSpPr>
        <p:spPr>
          <a:xfrm>
            <a:off x="5895732" y="5571530"/>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string</a:t>
            </a:r>
            <a:endParaRPr lang="en-US" sz="2400" b="1">
              <a:solidFill>
                <a:schemeClr val="tx1">
                  <a:lumMod val="65000"/>
                  <a:lumOff val="35000"/>
                </a:schemeClr>
              </a:solidFill>
            </a:endParaRPr>
          </a:p>
        </p:txBody>
      </p:sp>
      <p:cxnSp>
        <p:nvCxnSpPr>
          <p:cNvPr id="12" name="Straight Arrow Connector 11"/>
          <p:cNvCxnSpPr/>
          <p:nvPr/>
        </p:nvCxnSpPr>
        <p:spPr>
          <a:xfrm flipV="1">
            <a:off x="4256000" y="2209800"/>
            <a:ext cx="976" cy="838200"/>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747344" y="1832662"/>
            <a:ext cx="1290432" cy="8343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95176" y="1832662"/>
            <a:ext cx="1431039" cy="14439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7800" y="685800"/>
            <a:ext cx="2971800" cy="0"/>
          </a:xfrm>
          <a:prstGeom prst="straightConnector1">
            <a:avLst/>
          </a:prstGeom>
          <a:ln w="57150">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864"/>
            <a:ext cx="9144000" cy="68588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a:solidFill>
                <a:schemeClr val="tx1"/>
              </a:solidFill>
            </a:endParaRPr>
          </a:p>
        </p:txBody>
      </p:sp>
      <p:sp>
        <p:nvSpPr>
          <p:cNvPr id="19" name="TextBox 18"/>
          <p:cNvSpPr txBox="1"/>
          <p:nvPr/>
        </p:nvSpPr>
        <p:spPr>
          <a:xfrm>
            <a:off x="762000" y="323671"/>
            <a:ext cx="2125903" cy="1015663"/>
          </a:xfrm>
          <a:prstGeom prst="rect">
            <a:avLst/>
          </a:prstGeom>
          <a:noFill/>
        </p:spPr>
        <p:txBody>
          <a:bodyPr wrap="none" rtlCol="0">
            <a:spAutoFit/>
          </a:bodyPr>
          <a:lstStyle/>
          <a:p>
            <a:r>
              <a:rPr lang="en-US" sz="6000" b="1" smtClean="0"/>
              <a:t>Rules:</a:t>
            </a:r>
            <a:endParaRPr lang="en-US" sz="6000" b="1"/>
          </a:p>
        </p:txBody>
      </p:sp>
      <p:sp>
        <p:nvSpPr>
          <p:cNvPr id="20" name="TextBox 19"/>
          <p:cNvSpPr txBox="1"/>
          <p:nvPr/>
        </p:nvSpPr>
        <p:spPr>
          <a:xfrm>
            <a:off x="843705" y="1694795"/>
            <a:ext cx="7737183" cy="4401205"/>
          </a:xfrm>
          <a:prstGeom prst="rect">
            <a:avLst/>
          </a:prstGeom>
          <a:noFill/>
        </p:spPr>
        <p:txBody>
          <a:bodyPr wrap="none" rtlCol="0">
            <a:spAutoFit/>
          </a:bodyPr>
          <a:lstStyle/>
          <a:p>
            <a:pPr marL="742950" indent="-742950">
              <a:buAutoNum type="arabicPeriod"/>
            </a:pPr>
            <a:r>
              <a:rPr lang="en-US" sz="2800" b="1" smtClean="0"/>
              <a:t>It must be a free STANDING structure.</a:t>
            </a:r>
            <a:br>
              <a:rPr lang="en-US" sz="2800" b="1" smtClean="0"/>
            </a:br>
            <a:endParaRPr lang="en-US" sz="2800" b="1" smtClean="0"/>
          </a:p>
          <a:p>
            <a:pPr marL="742950" indent="-742950">
              <a:buAutoNum type="arabicPeriod"/>
            </a:pPr>
            <a:r>
              <a:rPr lang="en-US" sz="2800" b="1" smtClean="0"/>
              <a:t>You cannot be touching or holding on to the</a:t>
            </a:r>
            <a:br>
              <a:rPr lang="en-US" sz="2800" b="1" smtClean="0"/>
            </a:br>
            <a:r>
              <a:rPr lang="en-US" sz="2800" b="1" smtClean="0"/>
              <a:t>structure after 18 minutes.</a:t>
            </a:r>
            <a:br>
              <a:rPr lang="en-US" sz="2800" b="1" smtClean="0"/>
            </a:br>
            <a:endParaRPr lang="en-US" sz="2800" b="1" smtClean="0"/>
          </a:p>
          <a:p>
            <a:pPr marL="742950" indent="-742950">
              <a:buAutoNum type="arabicPeriod"/>
            </a:pPr>
            <a:r>
              <a:rPr lang="en-US" sz="2800" b="1" smtClean="0"/>
              <a:t>Use as much or as little of the kit as you want</a:t>
            </a:r>
            <a:br>
              <a:rPr lang="en-US" sz="2800" b="1" smtClean="0"/>
            </a:br>
            <a:r>
              <a:rPr lang="en-US" sz="2800" b="1" smtClean="0"/>
              <a:t>except the paper bag and scissors.</a:t>
            </a:r>
            <a:br>
              <a:rPr lang="en-US" sz="2800" b="1" smtClean="0"/>
            </a:br>
            <a:endParaRPr lang="en-US" sz="2800" b="1" smtClean="0"/>
          </a:p>
          <a:p>
            <a:pPr marL="742950" indent="-742950">
              <a:buAutoNum type="arabicPeriod"/>
            </a:pPr>
            <a:r>
              <a:rPr lang="en-US" sz="2800" b="1" smtClean="0"/>
              <a:t>The entire marshmallow must be on top. Do</a:t>
            </a:r>
            <a:br>
              <a:rPr lang="en-US" sz="2800" b="1" smtClean="0"/>
            </a:br>
            <a:r>
              <a:rPr lang="en-US" sz="2800" b="1" smtClean="0"/>
              <a:t>not eat the marshmallow or cut it into pieces.</a:t>
            </a:r>
            <a:endParaRPr lang="en-US" sz="2800" b="1"/>
          </a:p>
        </p:txBody>
      </p:sp>
    </p:spTree>
    <p:extLst>
      <p:ext uri="{BB962C8B-B14F-4D97-AF65-F5344CB8AC3E}">
        <p14:creationId xmlns:p14="http://schemas.microsoft.com/office/powerpoint/2010/main" val="3886426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889" y="304799"/>
            <a:ext cx="4154222" cy="6248402"/>
          </a:xfrm>
          <a:prstGeom prst="rect">
            <a:avLst/>
          </a:prstGeom>
        </p:spPr>
      </p:pic>
      <p:sp>
        <p:nvSpPr>
          <p:cNvPr id="3" name="Oval 2"/>
          <p:cNvSpPr/>
          <p:nvPr/>
        </p:nvSpPr>
        <p:spPr>
          <a:xfrm>
            <a:off x="3733800" y="2057400"/>
            <a:ext cx="609600" cy="1981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3717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89635">
            <a:off x="5736770" y="1671637"/>
            <a:ext cx="5715000" cy="351472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895600"/>
            <a:ext cx="3444344" cy="26797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200" y="3395472"/>
            <a:ext cx="1524000" cy="186232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0" y="3581400"/>
            <a:ext cx="1790700" cy="12954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76" y="533400"/>
            <a:ext cx="1372020" cy="1299262"/>
          </a:xfrm>
          <a:prstGeom prst="rect">
            <a:avLst/>
          </a:prstGeom>
        </p:spPr>
      </p:pic>
      <p:sp>
        <p:nvSpPr>
          <p:cNvPr id="6" name="TextBox 5"/>
          <p:cNvSpPr txBox="1"/>
          <p:nvPr/>
        </p:nvSpPr>
        <p:spPr>
          <a:xfrm>
            <a:off x="2732976" y="3629561"/>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7" name="TextBox 6"/>
          <p:cNvSpPr txBox="1"/>
          <p:nvPr/>
        </p:nvSpPr>
        <p:spPr>
          <a:xfrm>
            <a:off x="5095176" y="3624942"/>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8" name="TextBox 7"/>
          <p:cNvSpPr txBox="1"/>
          <p:nvPr/>
        </p:nvSpPr>
        <p:spPr>
          <a:xfrm>
            <a:off x="1384132" y="5562600"/>
            <a:ext cx="1376402" cy="830997"/>
          </a:xfrm>
          <a:prstGeom prst="rect">
            <a:avLst/>
          </a:prstGeom>
          <a:noFill/>
        </p:spPr>
        <p:txBody>
          <a:bodyPr wrap="none" rtlCol="0">
            <a:spAutoFit/>
          </a:bodyPr>
          <a:lstStyle/>
          <a:p>
            <a:pPr algn="ctr"/>
            <a:r>
              <a:rPr lang="en-US" sz="2400" b="1" smtClean="0">
                <a:solidFill>
                  <a:schemeClr val="tx1">
                    <a:lumMod val="65000"/>
                    <a:lumOff val="35000"/>
                  </a:schemeClr>
                </a:solidFill>
              </a:rPr>
              <a:t>20 sticks</a:t>
            </a:r>
          </a:p>
          <a:p>
            <a:pPr algn="ctr"/>
            <a:r>
              <a:rPr lang="en-US" sz="2400" b="1" smtClean="0">
                <a:solidFill>
                  <a:schemeClr val="tx1">
                    <a:lumMod val="65000"/>
                    <a:lumOff val="35000"/>
                  </a:schemeClr>
                </a:solidFill>
              </a:rPr>
              <a:t>spaghetti</a:t>
            </a:r>
            <a:endParaRPr lang="en-US" sz="2400" b="1">
              <a:solidFill>
                <a:schemeClr val="tx1">
                  <a:lumMod val="65000"/>
                  <a:lumOff val="35000"/>
                </a:schemeClr>
              </a:solidFill>
            </a:endParaRPr>
          </a:p>
        </p:txBody>
      </p:sp>
      <p:sp>
        <p:nvSpPr>
          <p:cNvPr id="9" name="TextBox 8"/>
          <p:cNvSpPr txBox="1"/>
          <p:nvPr/>
        </p:nvSpPr>
        <p:spPr>
          <a:xfrm>
            <a:off x="3685476" y="5567065"/>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tape</a:t>
            </a:r>
            <a:endParaRPr lang="en-US" sz="2400" b="1">
              <a:solidFill>
                <a:schemeClr val="tx1">
                  <a:lumMod val="65000"/>
                  <a:lumOff val="35000"/>
                </a:schemeClr>
              </a:solidFill>
            </a:endParaRPr>
          </a:p>
        </p:txBody>
      </p:sp>
      <p:sp>
        <p:nvSpPr>
          <p:cNvPr id="10" name="TextBox 9"/>
          <p:cNvSpPr txBox="1"/>
          <p:nvPr/>
        </p:nvSpPr>
        <p:spPr>
          <a:xfrm>
            <a:off x="5895732" y="5571530"/>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string</a:t>
            </a:r>
            <a:endParaRPr lang="en-US" sz="2400" b="1">
              <a:solidFill>
                <a:schemeClr val="tx1">
                  <a:lumMod val="65000"/>
                  <a:lumOff val="35000"/>
                </a:schemeClr>
              </a:solidFill>
            </a:endParaRPr>
          </a:p>
        </p:txBody>
      </p:sp>
      <p:cxnSp>
        <p:nvCxnSpPr>
          <p:cNvPr id="12" name="Straight Arrow Connector 11"/>
          <p:cNvCxnSpPr/>
          <p:nvPr/>
        </p:nvCxnSpPr>
        <p:spPr>
          <a:xfrm flipV="1">
            <a:off x="4256000" y="2209800"/>
            <a:ext cx="976" cy="838200"/>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747344" y="1832662"/>
            <a:ext cx="1290432" cy="8343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95176" y="1832662"/>
            <a:ext cx="1431039" cy="14439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7800" y="685800"/>
            <a:ext cx="2971800" cy="0"/>
          </a:xfrm>
          <a:prstGeom prst="straightConnector1">
            <a:avLst/>
          </a:prstGeom>
          <a:ln w="57150">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864"/>
            <a:ext cx="9144000" cy="6858864"/>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a:solidFill>
                <a:schemeClr val="tx1"/>
              </a:solidFill>
            </a:endParaRPr>
          </a:p>
        </p:txBody>
      </p:sp>
      <p:sp>
        <p:nvSpPr>
          <p:cNvPr id="19" name="TextBox 18"/>
          <p:cNvSpPr txBox="1"/>
          <p:nvPr/>
        </p:nvSpPr>
        <p:spPr>
          <a:xfrm>
            <a:off x="762000" y="323671"/>
            <a:ext cx="2125903" cy="1015663"/>
          </a:xfrm>
          <a:prstGeom prst="rect">
            <a:avLst/>
          </a:prstGeom>
          <a:noFill/>
        </p:spPr>
        <p:txBody>
          <a:bodyPr wrap="none" rtlCol="0">
            <a:spAutoFit/>
          </a:bodyPr>
          <a:lstStyle/>
          <a:p>
            <a:r>
              <a:rPr lang="en-US" sz="6000" b="1" smtClean="0"/>
              <a:t>Rules:</a:t>
            </a:r>
            <a:endParaRPr lang="en-US" sz="6000" b="1"/>
          </a:p>
        </p:txBody>
      </p:sp>
      <p:sp>
        <p:nvSpPr>
          <p:cNvPr id="20" name="TextBox 19"/>
          <p:cNvSpPr txBox="1"/>
          <p:nvPr/>
        </p:nvSpPr>
        <p:spPr>
          <a:xfrm>
            <a:off x="843705" y="1463457"/>
            <a:ext cx="7737183" cy="4832092"/>
          </a:xfrm>
          <a:prstGeom prst="rect">
            <a:avLst/>
          </a:prstGeom>
          <a:noFill/>
        </p:spPr>
        <p:txBody>
          <a:bodyPr wrap="none" rtlCol="0">
            <a:spAutoFit/>
          </a:bodyPr>
          <a:lstStyle/>
          <a:p>
            <a:pPr marL="742950" indent="-742950">
              <a:buAutoNum type="arabicPeriod"/>
            </a:pPr>
            <a:r>
              <a:rPr lang="en-US" sz="2800" b="1" smtClean="0"/>
              <a:t>It must be a free standing structure. You may</a:t>
            </a:r>
            <a:br>
              <a:rPr lang="en-US" sz="2800" b="1" smtClean="0"/>
            </a:br>
            <a:r>
              <a:rPr lang="en-US" sz="2800" b="1" smtClean="0"/>
              <a:t>tape down the legs if you wish.</a:t>
            </a:r>
            <a:br>
              <a:rPr lang="en-US" sz="2800" b="1" smtClean="0"/>
            </a:br>
            <a:endParaRPr lang="en-US" sz="2800" b="1" smtClean="0"/>
          </a:p>
          <a:p>
            <a:pPr marL="742950" indent="-742950">
              <a:buAutoNum type="arabicPeriod"/>
            </a:pPr>
            <a:r>
              <a:rPr lang="en-US" sz="2800" b="1" smtClean="0"/>
              <a:t>You cannot be touching or holding on to the</a:t>
            </a:r>
            <a:br>
              <a:rPr lang="en-US" sz="2800" b="1" smtClean="0"/>
            </a:br>
            <a:r>
              <a:rPr lang="en-US" sz="2800" b="1" smtClean="0"/>
              <a:t>structure after 18 minutes.</a:t>
            </a:r>
            <a:br>
              <a:rPr lang="en-US" sz="2800" b="1" smtClean="0"/>
            </a:br>
            <a:endParaRPr lang="en-US" sz="2800" b="1" smtClean="0"/>
          </a:p>
          <a:p>
            <a:pPr marL="742950" indent="-742950">
              <a:buAutoNum type="arabicPeriod"/>
            </a:pPr>
            <a:r>
              <a:rPr lang="en-US" sz="2800" b="1" smtClean="0"/>
              <a:t>Use as much or as little of the kit as you want</a:t>
            </a:r>
            <a:br>
              <a:rPr lang="en-US" sz="2800" b="1" smtClean="0"/>
            </a:br>
            <a:r>
              <a:rPr lang="en-US" sz="2800" b="1" smtClean="0"/>
              <a:t>except the paper bag and scissors.</a:t>
            </a:r>
            <a:br>
              <a:rPr lang="en-US" sz="2800" b="1" smtClean="0"/>
            </a:br>
            <a:endParaRPr lang="en-US" sz="2800" b="1" smtClean="0"/>
          </a:p>
          <a:p>
            <a:pPr marL="742950" indent="-742950">
              <a:buAutoNum type="arabicPeriod"/>
            </a:pPr>
            <a:r>
              <a:rPr lang="en-US" sz="2800" b="1" smtClean="0"/>
              <a:t>The entire marshmallow must be on top. Do</a:t>
            </a:r>
            <a:br>
              <a:rPr lang="en-US" sz="2800" b="1" smtClean="0"/>
            </a:br>
            <a:r>
              <a:rPr lang="en-US" sz="2800" b="1" smtClean="0"/>
              <a:t>not eat the marshmallow or cut it into pieces.</a:t>
            </a:r>
            <a:endParaRPr lang="en-US" sz="2800" b="1"/>
          </a:p>
        </p:txBody>
      </p:sp>
    </p:spTree>
    <p:extLst>
      <p:ext uri="{BB962C8B-B14F-4D97-AF65-F5344CB8AC3E}">
        <p14:creationId xmlns:p14="http://schemas.microsoft.com/office/powerpoint/2010/main" val="5720971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719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1802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562428" y="1994118"/>
            <a:ext cx="7985391" cy="1815882"/>
          </a:xfrm>
          <a:prstGeom prst="rect">
            <a:avLst/>
          </a:prstGeom>
          <a:noFill/>
        </p:spPr>
        <p:txBody>
          <a:bodyPr wrap="none" rtlCol="0">
            <a:spAutoFit/>
          </a:bodyPr>
          <a:lstStyle/>
          <a:p>
            <a:r>
              <a:rPr lang="en-US" sz="11200" b="1" spc="-400" smtClean="0">
                <a:ea typeface="DejaVu Sans" panose="020B0603030804020204" pitchFamily="34" charset="0"/>
                <a:cs typeface="DejaVu Sans" panose="020B0603030804020204" pitchFamily="34" charset="0"/>
              </a:rPr>
              <a:t>Marshmallow</a:t>
            </a:r>
          </a:p>
        </p:txBody>
      </p:sp>
      <p:sp>
        <p:nvSpPr>
          <p:cNvPr id="5" name="TextBox 4"/>
          <p:cNvSpPr txBox="1"/>
          <p:nvPr/>
        </p:nvSpPr>
        <p:spPr>
          <a:xfrm>
            <a:off x="1738086" y="3289518"/>
            <a:ext cx="5665910" cy="1815882"/>
          </a:xfrm>
          <a:prstGeom prst="rect">
            <a:avLst/>
          </a:prstGeom>
          <a:noFill/>
        </p:spPr>
        <p:txBody>
          <a:bodyPr wrap="none" rtlCol="0">
            <a:spAutoFit/>
          </a:bodyPr>
          <a:lstStyle/>
          <a:p>
            <a:r>
              <a:rPr lang="en-US" sz="11200" b="1" spc="-400" smtClean="0">
                <a:ea typeface="DejaVu Sans" panose="020B0603030804020204" pitchFamily="34" charset="0"/>
                <a:cs typeface="DejaVu Sans" panose="020B0603030804020204" pitchFamily="34" charset="0"/>
              </a:rPr>
              <a:t>Challenge</a:t>
            </a:r>
          </a:p>
        </p:txBody>
      </p:sp>
      <p:sp>
        <p:nvSpPr>
          <p:cNvPr id="6" name="TextBox 5"/>
          <p:cNvSpPr txBox="1"/>
          <p:nvPr/>
        </p:nvSpPr>
        <p:spPr>
          <a:xfrm>
            <a:off x="1925279" y="1447800"/>
            <a:ext cx="1346844" cy="1015663"/>
          </a:xfrm>
          <a:prstGeom prst="rect">
            <a:avLst/>
          </a:prstGeom>
          <a:noFill/>
        </p:spPr>
        <p:txBody>
          <a:bodyPr wrap="none" rtlCol="0">
            <a:spAutoFit/>
          </a:bodyPr>
          <a:lstStyle/>
          <a:p>
            <a:r>
              <a:rPr lang="en-US" sz="6000" smtClean="0">
                <a:solidFill>
                  <a:schemeClr val="tx1">
                    <a:lumMod val="85000"/>
                    <a:lumOff val="15000"/>
                  </a:schemeClr>
                </a:solidFill>
              </a:rPr>
              <a:t>The</a:t>
            </a:r>
            <a:endParaRPr lang="en-US" sz="6000">
              <a:solidFill>
                <a:schemeClr val="tx1">
                  <a:lumMod val="85000"/>
                  <a:lumOff val="15000"/>
                </a:schemeClr>
              </a:solidFill>
            </a:endParaRPr>
          </a:p>
        </p:txBody>
      </p:sp>
    </p:spTree>
    <p:extLst>
      <p:ext uri="{BB962C8B-B14F-4D97-AF65-F5344CB8AC3E}">
        <p14:creationId xmlns:p14="http://schemas.microsoft.com/office/powerpoint/2010/main" val="37805433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234" y="1628385"/>
            <a:ext cx="3629532" cy="2791215"/>
          </a:xfrm>
          <a:prstGeom prst="rect">
            <a:avLst/>
          </a:prstGeom>
          <a:ln w="57150">
            <a:solidFill>
              <a:schemeClr val="tx1"/>
            </a:solidFill>
          </a:ln>
        </p:spPr>
      </p:pic>
      <p:sp>
        <p:nvSpPr>
          <p:cNvPr id="3" name="TextBox 2"/>
          <p:cNvSpPr txBox="1"/>
          <p:nvPr/>
        </p:nvSpPr>
        <p:spPr>
          <a:xfrm>
            <a:off x="2713403" y="457200"/>
            <a:ext cx="3701911" cy="769441"/>
          </a:xfrm>
          <a:prstGeom prst="rect">
            <a:avLst/>
          </a:prstGeom>
          <a:noFill/>
        </p:spPr>
        <p:txBody>
          <a:bodyPr wrap="none" rtlCol="0">
            <a:spAutoFit/>
          </a:bodyPr>
          <a:lstStyle/>
          <a:p>
            <a:r>
              <a:rPr lang="en-US" sz="4400" b="1" smtClean="0">
                <a:latin typeface="Calibri Light" panose="020F0302020204030204" pitchFamily="34" charset="0"/>
              </a:rPr>
              <a:t>Typical Progress</a:t>
            </a:r>
            <a:endParaRPr lang="en-US" sz="4400" b="1">
              <a:latin typeface="Calibri Light" panose="020F0302020204030204" pitchFamily="34" charset="0"/>
            </a:endParaRPr>
          </a:p>
        </p:txBody>
      </p:sp>
      <p:sp>
        <p:nvSpPr>
          <p:cNvPr id="4" name="TextBox 3"/>
          <p:cNvSpPr txBox="1"/>
          <p:nvPr/>
        </p:nvSpPr>
        <p:spPr>
          <a:xfrm>
            <a:off x="464300" y="4996542"/>
            <a:ext cx="907300" cy="523220"/>
          </a:xfrm>
          <a:prstGeom prst="rect">
            <a:avLst/>
          </a:prstGeom>
          <a:noFill/>
        </p:spPr>
        <p:txBody>
          <a:bodyPr wrap="none" rtlCol="0">
            <a:spAutoFit/>
          </a:bodyPr>
          <a:lstStyle/>
          <a:p>
            <a:r>
              <a:rPr lang="en-US" sz="2800" b="1" smtClean="0"/>
              <a:t>Start</a:t>
            </a:r>
            <a:endParaRPr lang="en-US" sz="2800" b="1"/>
          </a:p>
        </p:txBody>
      </p:sp>
      <p:sp>
        <p:nvSpPr>
          <p:cNvPr id="5" name="TextBox 4"/>
          <p:cNvSpPr txBox="1"/>
          <p:nvPr/>
        </p:nvSpPr>
        <p:spPr>
          <a:xfrm>
            <a:off x="7769381" y="4829628"/>
            <a:ext cx="1048749" cy="830997"/>
          </a:xfrm>
          <a:prstGeom prst="rect">
            <a:avLst/>
          </a:prstGeom>
          <a:noFill/>
        </p:spPr>
        <p:txBody>
          <a:bodyPr wrap="none" rtlCol="0">
            <a:spAutoFit/>
          </a:bodyPr>
          <a:lstStyle/>
          <a:p>
            <a:pPr algn="ctr"/>
            <a:r>
              <a:rPr lang="en-US" sz="2800" b="1" smtClean="0"/>
              <a:t>18</a:t>
            </a:r>
          </a:p>
          <a:p>
            <a:pPr algn="ctr"/>
            <a:r>
              <a:rPr lang="en-US" sz="2000" b="1" smtClean="0"/>
              <a:t>minutes</a:t>
            </a:r>
            <a:endParaRPr lang="en-US" sz="2000" b="1"/>
          </a:p>
        </p:txBody>
      </p:sp>
      <p:cxnSp>
        <p:nvCxnSpPr>
          <p:cNvPr id="7" name="Straight Arrow Connector 6"/>
          <p:cNvCxnSpPr>
            <a:stCxn id="4" idx="3"/>
            <a:endCxn id="5" idx="1"/>
          </p:cNvCxnSpPr>
          <p:nvPr/>
        </p:nvCxnSpPr>
        <p:spPr>
          <a:xfrm flipV="1">
            <a:off x="1371600" y="5245127"/>
            <a:ext cx="6397781" cy="1302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676400" y="517797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73940" y="5167086"/>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286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95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05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810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14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19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24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29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34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38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943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248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553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58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62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619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3403" y="457200"/>
            <a:ext cx="3701911" cy="769441"/>
          </a:xfrm>
          <a:prstGeom prst="rect">
            <a:avLst/>
          </a:prstGeom>
          <a:noFill/>
        </p:spPr>
        <p:txBody>
          <a:bodyPr wrap="none" rtlCol="0">
            <a:spAutoFit/>
          </a:bodyPr>
          <a:lstStyle/>
          <a:p>
            <a:r>
              <a:rPr lang="en-US" sz="4400" b="1" smtClean="0">
                <a:latin typeface="Calibri Light" panose="020F0302020204030204" pitchFamily="34" charset="0"/>
              </a:rPr>
              <a:t>Typical Progress</a:t>
            </a:r>
            <a:endParaRPr lang="en-US" sz="4400" b="1">
              <a:latin typeface="Calibri Light" panose="020F0302020204030204" pitchFamily="34" charset="0"/>
            </a:endParaRPr>
          </a:p>
        </p:txBody>
      </p:sp>
      <p:sp>
        <p:nvSpPr>
          <p:cNvPr id="4" name="TextBox 3"/>
          <p:cNvSpPr txBox="1"/>
          <p:nvPr/>
        </p:nvSpPr>
        <p:spPr>
          <a:xfrm>
            <a:off x="464300" y="4996542"/>
            <a:ext cx="907300" cy="523220"/>
          </a:xfrm>
          <a:prstGeom prst="rect">
            <a:avLst/>
          </a:prstGeom>
          <a:noFill/>
        </p:spPr>
        <p:txBody>
          <a:bodyPr wrap="none" rtlCol="0">
            <a:spAutoFit/>
          </a:bodyPr>
          <a:lstStyle/>
          <a:p>
            <a:r>
              <a:rPr lang="en-US" sz="2800" b="1" smtClean="0"/>
              <a:t>Start</a:t>
            </a:r>
            <a:endParaRPr lang="en-US" sz="2800" b="1"/>
          </a:p>
        </p:txBody>
      </p:sp>
      <p:sp>
        <p:nvSpPr>
          <p:cNvPr id="5" name="TextBox 4"/>
          <p:cNvSpPr txBox="1"/>
          <p:nvPr/>
        </p:nvSpPr>
        <p:spPr>
          <a:xfrm>
            <a:off x="7769381" y="4829628"/>
            <a:ext cx="1048749" cy="830997"/>
          </a:xfrm>
          <a:prstGeom prst="rect">
            <a:avLst/>
          </a:prstGeom>
          <a:noFill/>
        </p:spPr>
        <p:txBody>
          <a:bodyPr wrap="none" rtlCol="0">
            <a:spAutoFit/>
          </a:bodyPr>
          <a:lstStyle/>
          <a:p>
            <a:pPr algn="ctr"/>
            <a:r>
              <a:rPr lang="en-US" sz="2800" b="1" smtClean="0"/>
              <a:t>18</a:t>
            </a:r>
          </a:p>
          <a:p>
            <a:pPr algn="ctr"/>
            <a:r>
              <a:rPr lang="en-US" sz="2000" b="1" smtClean="0"/>
              <a:t>minutes</a:t>
            </a:r>
            <a:endParaRPr lang="en-US" sz="2000" b="1"/>
          </a:p>
        </p:txBody>
      </p:sp>
      <p:cxnSp>
        <p:nvCxnSpPr>
          <p:cNvPr id="7" name="Straight Arrow Connector 6"/>
          <p:cNvCxnSpPr>
            <a:stCxn id="4" idx="3"/>
            <a:endCxn id="5" idx="1"/>
          </p:cNvCxnSpPr>
          <p:nvPr/>
        </p:nvCxnSpPr>
        <p:spPr>
          <a:xfrm flipV="1">
            <a:off x="1371600" y="5245127"/>
            <a:ext cx="6397781" cy="1302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676400" y="517797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73940" y="5167086"/>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286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95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05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810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14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19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24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29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34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38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943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248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553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58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62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752600" y="5410200"/>
            <a:ext cx="1004634" cy="57623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Orient</a:t>
            </a:r>
            <a:endParaRPr lang="en-US" sz="2400" b="1">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858" y="1628385"/>
            <a:ext cx="3595914" cy="2798102"/>
          </a:xfrm>
          <a:prstGeom prst="rect">
            <a:avLst/>
          </a:prstGeom>
          <a:ln w="57150">
            <a:solidFill>
              <a:schemeClr val="tx1"/>
            </a:solidFill>
          </a:ln>
        </p:spPr>
      </p:pic>
    </p:spTree>
    <p:extLst>
      <p:ext uri="{BB962C8B-B14F-4D97-AF65-F5344CB8AC3E}">
        <p14:creationId xmlns:p14="http://schemas.microsoft.com/office/powerpoint/2010/main" val="3523907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3403" y="457200"/>
            <a:ext cx="3701911" cy="769441"/>
          </a:xfrm>
          <a:prstGeom prst="rect">
            <a:avLst/>
          </a:prstGeom>
          <a:noFill/>
        </p:spPr>
        <p:txBody>
          <a:bodyPr wrap="none" rtlCol="0">
            <a:spAutoFit/>
          </a:bodyPr>
          <a:lstStyle/>
          <a:p>
            <a:r>
              <a:rPr lang="en-US" sz="4400" b="1" smtClean="0">
                <a:latin typeface="Calibri Light" panose="020F0302020204030204" pitchFamily="34" charset="0"/>
              </a:rPr>
              <a:t>Typical Progress</a:t>
            </a:r>
            <a:endParaRPr lang="en-US" sz="4400" b="1">
              <a:latin typeface="Calibri Light" panose="020F0302020204030204" pitchFamily="34" charset="0"/>
            </a:endParaRPr>
          </a:p>
        </p:txBody>
      </p:sp>
      <p:sp>
        <p:nvSpPr>
          <p:cNvPr id="4" name="TextBox 3"/>
          <p:cNvSpPr txBox="1"/>
          <p:nvPr/>
        </p:nvSpPr>
        <p:spPr>
          <a:xfrm>
            <a:off x="464300" y="4996542"/>
            <a:ext cx="907300" cy="523220"/>
          </a:xfrm>
          <a:prstGeom prst="rect">
            <a:avLst/>
          </a:prstGeom>
          <a:noFill/>
        </p:spPr>
        <p:txBody>
          <a:bodyPr wrap="none" rtlCol="0">
            <a:spAutoFit/>
          </a:bodyPr>
          <a:lstStyle/>
          <a:p>
            <a:r>
              <a:rPr lang="en-US" sz="2800" b="1" smtClean="0"/>
              <a:t>Start</a:t>
            </a:r>
            <a:endParaRPr lang="en-US" sz="2800" b="1"/>
          </a:p>
        </p:txBody>
      </p:sp>
      <p:sp>
        <p:nvSpPr>
          <p:cNvPr id="5" name="TextBox 4"/>
          <p:cNvSpPr txBox="1"/>
          <p:nvPr/>
        </p:nvSpPr>
        <p:spPr>
          <a:xfrm>
            <a:off x="7769381" y="4829628"/>
            <a:ext cx="1048749" cy="830997"/>
          </a:xfrm>
          <a:prstGeom prst="rect">
            <a:avLst/>
          </a:prstGeom>
          <a:noFill/>
        </p:spPr>
        <p:txBody>
          <a:bodyPr wrap="none" rtlCol="0">
            <a:spAutoFit/>
          </a:bodyPr>
          <a:lstStyle/>
          <a:p>
            <a:pPr algn="ctr"/>
            <a:r>
              <a:rPr lang="en-US" sz="2800" b="1" smtClean="0"/>
              <a:t>18</a:t>
            </a:r>
          </a:p>
          <a:p>
            <a:pPr algn="ctr"/>
            <a:r>
              <a:rPr lang="en-US" sz="2000" b="1" smtClean="0"/>
              <a:t>minutes</a:t>
            </a:r>
            <a:endParaRPr lang="en-US" sz="2000" b="1"/>
          </a:p>
        </p:txBody>
      </p:sp>
      <p:cxnSp>
        <p:nvCxnSpPr>
          <p:cNvPr id="7" name="Straight Arrow Connector 6"/>
          <p:cNvCxnSpPr>
            <a:stCxn id="4" idx="3"/>
            <a:endCxn id="5" idx="1"/>
          </p:cNvCxnSpPr>
          <p:nvPr/>
        </p:nvCxnSpPr>
        <p:spPr>
          <a:xfrm flipV="1">
            <a:off x="1371600" y="5245127"/>
            <a:ext cx="6397781" cy="1302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676400" y="517797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73940" y="5167086"/>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286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95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05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810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14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19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24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29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34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38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943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248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553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58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62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752600" y="5410200"/>
            <a:ext cx="1004634" cy="57623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Orient</a:t>
            </a:r>
            <a:endParaRPr lang="en-US" sz="2400" b="1">
              <a:solidFill>
                <a:schemeClr val="tx1"/>
              </a:solidFill>
            </a:endParaRPr>
          </a:p>
        </p:txBody>
      </p:sp>
      <p:sp>
        <p:nvSpPr>
          <p:cNvPr id="77" name="Rectangle 76"/>
          <p:cNvSpPr/>
          <p:nvPr/>
        </p:nvSpPr>
        <p:spPr>
          <a:xfrm>
            <a:off x="2757234" y="5410200"/>
            <a:ext cx="1357566" cy="576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Plan</a:t>
            </a:r>
            <a:endParaRPr lang="en-US" sz="2400" b="1">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600200"/>
            <a:ext cx="3505200" cy="2834388"/>
          </a:xfrm>
          <a:prstGeom prst="rect">
            <a:avLst/>
          </a:prstGeom>
          <a:ln w="57150">
            <a:solidFill>
              <a:schemeClr val="tx1"/>
            </a:solidFill>
          </a:ln>
        </p:spPr>
      </p:pic>
    </p:spTree>
    <p:extLst>
      <p:ext uri="{BB962C8B-B14F-4D97-AF65-F5344CB8AC3E}">
        <p14:creationId xmlns:p14="http://schemas.microsoft.com/office/powerpoint/2010/main" val="24833543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3403" y="457200"/>
            <a:ext cx="3701911" cy="769441"/>
          </a:xfrm>
          <a:prstGeom prst="rect">
            <a:avLst/>
          </a:prstGeom>
          <a:noFill/>
        </p:spPr>
        <p:txBody>
          <a:bodyPr wrap="none" rtlCol="0">
            <a:spAutoFit/>
          </a:bodyPr>
          <a:lstStyle/>
          <a:p>
            <a:r>
              <a:rPr lang="en-US" sz="4400" b="1" smtClean="0">
                <a:latin typeface="Calibri Light" panose="020F0302020204030204" pitchFamily="34" charset="0"/>
              </a:rPr>
              <a:t>Typical Progress</a:t>
            </a:r>
            <a:endParaRPr lang="en-US" sz="4400" b="1">
              <a:latin typeface="Calibri Light" panose="020F0302020204030204" pitchFamily="34" charset="0"/>
            </a:endParaRPr>
          </a:p>
        </p:txBody>
      </p:sp>
      <p:sp>
        <p:nvSpPr>
          <p:cNvPr id="4" name="TextBox 3"/>
          <p:cNvSpPr txBox="1"/>
          <p:nvPr/>
        </p:nvSpPr>
        <p:spPr>
          <a:xfrm>
            <a:off x="464300" y="4996542"/>
            <a:ext cx="907300" cy="523220"/>
          </a:xfrm>
          <a:prstGeom prst="rect">
            <a:avLst/>
          </a:prstGeom>
          <a:noFill/>
        </p:spPr>
        <p:txBody>
          <a:bodyPr wrap="none" rtlCol="0">
            <a:spAutoFit/>
          </a:bodyPr>
          <a:lstStyle/>
          <a:p>
            <a:r>
              <a:rPr lang="en-US" sz="2800" b="1" smtClean="0"/>
              <a:t>Start</a:t>
            </a:r>
            <a:endParaRPr lang="en-US" sz="2800" b="1"/>
          </a:p>
        </p:txBody>
      </p:sp>
      <p:sp>
        <p:nvSpPr>
          <p:cNvPr id="5" name="TextBox 4"/>
          <p:cNvSpPr txBox="1"/>
          <p:nvPr/>
        </p:nvSpPr>
        <p:spPr>
          <a:xfrm>
            <a:off x="7769381" y="4829628"/>
            <a:ext cx="1048749" cy="830997"/>
          </a:xfrm>
          <a:prstGeom prst="rect">
            <a:avLst/>
          </a:prstGeom>
          <a:noFill/>
        </p:spPr>
        <p:txBody>
          <a:bodyPr wrap="none" rtlCol="0">
            <a:spAutoFit/>
          </a:bodyPr>
          <a:lstStyle/>
          <a:p>
            <a:pPr algn="ctr"/>
            <a:r>
              <a:rPr lang="en-US" sz="2800" b="1" smtClean="0"/>
              <a:t>18</a:t>
            </a:r>
          </a:p>
          <a:p>
            <a:pPr algn="ctr"/>
            <a:r>
              <a:rPr lang="en-US" sz="2000" b="1" smtClean="0"/>
              <a:t>minutes</a:t>
            </a:r>
            <a:endParaRPr lang="en-US" sz="2000" b="1"/>
          </a:p>
        </p:txBody>
      </p:sp>
      <p:cxnSp>
        <p:nvCxnSpPr>
          <p:cNvPr id="7" name="Straight Arrow Connector 6"/>
          <p:cNvCxnSpPr>
            <a:stCxn id="4" idx="3"/>
            <a:endCxn id="5" idx="1"/>
          </p:cNvCxnSpPr>
          <p:nvPr/>
        </p:nvCxnSpPr>
        <p:spPr>
          <a:xfrm flipV="1">
            <a:off x="1371600" y="5245127"/>
            <a:ext cx="6397781" cy="1302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676400" y="517797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73940" y="5167086"/>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286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95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05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810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14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19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24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29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34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38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943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248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553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58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62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752600" y="5410200"/>
            <a:ext cx="1004634" cy="57623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Orient</a:t>
            </a:r>
            <a:endParaRPr lang="en-US" sz="2400" b="1">
              <a:solidFill>
                <a:schemeClr val="tx1"/>
              </a:solidFill>
            </a:endParaRPr>
          </a:p>
        </p:txBody>
      </p:sp>
      <p:sp>
        <p:nvSpPr>
          <p:cNvPr id="77" name="Rectangle 76"/>
          <p:cNvSpPr/>
          <p:nvPr/>
        </p:nvSpPr>
        <p:spPr>
          <a:xfrm>
            <a:off x="2757234" y="5410200"/>
            <a:ext cx="1357566" cy="576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Plan</a:t>
            </a:r>
            <a:endParaRPr lang="en-US" sz="2400" b="1">
              <a:solidFill>
                <a:schemeClr val="tx1"/>
              </a:solidFill>
            </a:endParaRPr>
          </a:p>
        </p:txBody>
      </p:sp>
      <p:sp>
        <p:nvSpPr>
          <p:cNvPr id="78" name="Rectangle 77"/>
          <p:cNvSpPr/>
          <p:nvPr/>
        </p:nvSpPr>
        <p:spPr>
          <a:xfrm>
            <a:off x="4114800" y="5410200"/>
            <a:ext cx="2438400" cy="576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Build</a:t>
            </a:r>
            <a:endParaRPr lang="en-US" sz="2400" b="1">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596" y="1619168"/>
            <a:ext cx="3720717" cy="2876632"/>
          </a:xfrm>
          <a:prstGeom prst="rect">
            <a:avLst/>
          </a:prstGeom>
          <a:ln w="57150">
            <a:solidFill>
              <a:schemeClr val="tx1"/>
            </a:solidFill>
          </a:ln>
        </p:spPr>
      </p:pic>
    </p:spTree>
    <p:extLst>
      <p:ext uri="{BB962C8B-B14F-4D97-AF65-F5344CB8AC3E}">
        <p14:creationId xmlns:p14="http://schemas.microsoft.com/office/powerpoint/2010/main" val="844799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554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3403" y="457200"/>
            <a:ext cx="3701911" cy="769441"/>
          </a:xfrm>
          <a:prstGeom prst="rect">
            <a:avLst/>
          </a:prstGeom>
          <a:noFill/>
        </p:spPr>
        <p:txBody>
          <a:bodyPr wrap="none" rtlCol="0">
            <a:spAutoFit/>
          </a:bodyPr>
          <a:lstStyle/>
          <a:p>
            <a:r>
              <a:rPr lang="en-US" sz="4400" b="1" smtClean="0">
                <a:latin typeface="Calibri Light" panose="020F0302020204030204" pitchFamily="34" charset="0"/>
              </a:rPr>
              <a:t>Typical Progress</a:t>
            </a:r>
            <a:endParaRPr lang="en-US" sz="4400" b="1">
              <a:latin typeface="Calibri Light" panose="020F0302020204030204" pitchFamily="34" charset="0"/>
            </a:endParaRPr>
          </a:p>
        </p:txBody>
      </p:sp>
      <p:sp>
        <p:nvSpPr>
          <p:cNvPr id="4" name="TextBox 3"/>
          <p:cNvSpPr txBox="1"/>
          <p:nvPr/>
        </p:nvSpPr>
        <p:spPr>
          <a:xfrm>
            <a:off x="464300" y="4996542"/>
            <a:ext cx="907300" cy="523220"/>
          </a:xfrm>
          <a:prstGeom prst="rect">
            <a:avLst/>
          </a:prstGeom>
          <a:noFill/>
        </p:spPr>
        <p:txBody>
          <a:bodyPr wrap="none" rtlCol="0">
            <a:spAutoFit/>
          </a:bodyPr>
          <a:lstStyle/>
          <a:p>
            <a:r>
              <a:rPr lang="en-US" sz="2800" b="1" smtClean="0"/>
              <a:t>Start</a:t>
            </a:r>
            <a:endParaRPr lang="en-US" sz="2800" b="1"/>
          </a:p>
        </p:txBody>
      </p:sp>
      <p:sp>
        <p:nvSpPr>
          <p:cNvPr id="5" name="TextBox 4"/>
          <p:cNvSpPr txBox="1"/>
          <p:nvPr/>
        </p:nvSpPr>
        <p:spPr>
          <a:xfrm>
            <a:off x="7769381" y="4829628"/>
            <a:ext cx="1048749" cy="830997"/>
          </a:xfrm>
          <a:prstGeom prst="rect">
            <a:avLst/>
          </a:prstGeom>
          <a:noFill/>
        </p:spPr>
        <p:txBody>
          <a:bodyPr wrap="none" rtlCol="0">
            <a:spAutoFit/>
          </a:bodyPr>
          <a:lstStyle/>
          <a:p>
            <a:pPr algn="ctr"/>
            <a:r>
              <a:rPr lang="en-US" sz="2800" b="1" smtClean="0"/>
              <a:t>18</a:t>
            </a:r>
          </a:p>
          <a:p>
            <a:pPr algn="ctr"/>
            <a:r>
              <a:rPr lang="en-US" sz="2000" b="1" smtClean="0"/>
              <a:t>minutes</a:t>
            </a:r>
            <a:endParaRPr lang="en-US" sz="2000" b="1"/>
          </a:p>
        </p:txBody>
      </p:sp>
      <p:cxnSp>
        <p:nvCxnSpPr>
          <p:cNvPr id="7" name="Straight Arrow Connector 6"/>
          <p:cNvCxnSpPr>
            <a:stCxn id="4" idx="3"/>
            <a:endCxn id="5" idx="1"/>
          </p:cNvCxnSpPr>
          <p:nvPr/>
        </p:nvCxnSpPr>
        <p:spPr>
          <a:xfrm flipV="1">
            <a:off x="1371600" y="5245127"/>
            <a:ext cx="6397781" cy="1302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676400" y="517797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73940" y="5167086"/>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286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95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05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810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14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19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24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29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34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38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943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248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553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58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62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752600" y="5410200"/>
            <a:ext cx="1004634" cy="57623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Orient</a:t>
            </a:r>
            <a:endParaRPr lang="en-US" sz="2400" b="1">
              <a:solidFill>
                <a:schemeClr val="tx1"/>
              </a:solidFill>
            </a:endParaRPr>
          </a:p>
        </p:txBody>
      </p:sp>
      <p:sp>
        <p:nvSpPr>
          <p:cNvPr id="77" name="Rectangle 76"/>
          <p:cNvSpPr/>
          <p:nvPr/>
        </p:nvSpPr>
        <p:spPr>
          <a:xfrm>
            <a:off x="2757234" y="5410200"/>
            <a:ext cx="1357566" cy="576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Plan</a:t>
            </a:r>
            <a:endParaRPr lang="en-US" sz="2400" b="1">
              <a:solidFill>
                <a:schemeClr val="tx1"/>
              </a:solidFill>
            </a:endParaRPr>
          </a:p>
        </p:txBody>
      </p:sp>
      <p:sp>
        <p:nvSpPr>
          <p:cNvPr id="78" name="Rectangle 77"/>
          <p:cNvSpPr/>
          <p:nvPr/>
        </p:nvSpPr>
        <p:spPr>
          <a:xfrm>
            <a:off x="4114800" y="5410200"/>
            <a:ext cx="2438400" cy="576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Build</a:t>
            </a:r>
            <a:endParaRPr lang="en-US" sz="2400" b="1">
              <a:solidFill>
                <a:schemeClr val="tx1"/>
              </a:solidFill>
            </a:endParaRPr>
          </a:p>
        </p:txBody>
      </p:sp>
      <p:sp>
        <p:nvSpPr>
          <p:cNvPr id="79" name="Rectangle 78"/>
          <p:cNvSpPr/>
          <p:nvPr/>
        </p:nvSpPr>
        <p:spPr>
          <a:xfrm>
            <a:off x="6553200" y="5410200"/>
            <a:ext cx="1004634" cy="5762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Ta-Da!</a:t>
            </a:r>
            <a:endParaRPr lang="en-US" sz="2400" b="1">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915" y="1616123"/>
            <a:ext cx="3708400" cy="2822750"/>
          </a:xfrm>
          <a:prstGeom prst="rect">
            <a:avLst/>
          </a:prstGeom>
          <a:ln w="57150">
            <a:solidFill>
              <a:schemeClr val="tx1"/>
            </a:solidFill>
          </a:ln>
        </p:spPr>
      </p:pic>
    </p:spTree>
    <p:extLst>
      <p:ext uri="{BB962C8B-B14F-4D97-AF65-F5344CB8AC3E}">
        <p14:creationId xmlns:p14="http://schemas.microsoft.com/office/powerpoint/2010/main" val="39985900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3403" y="457200"/>
            <a:ext cx="3701911" cy="769441"/>
          </a:xfrm>
          <a:prstGeom prst="rect">
            <a:avLst/>
          </a:prstGeom>
          <a:noFill/>
        </p:spPr>
        <p:txBody>
          <a:bodyPr wrap="none" rtlCol="0">
            <a:spAutoFit/>
          </a:bodyPr>
          <a:lstStyle/>
          <a:p>
            <a:r>
              <a:rPr lang="en-US" sz="4400" b="1" smtClean="0">
                <a:latin typeface="Calibri Light" panose="020F0302020204030204" pitchFamily="34" charset="0"/>
              </a:rPr>
              <a:t>Typical Progress</a:t>
            </a:r>
            <a:endParaRPr lang="en-US" sz="4400" b="1">
              <a:latin typeface="Calibri Light" panose="020F0302020204030204" pitchFamily="34" charset="0"/>
            </a:endParaRPr>
          </a:p>
        </p:txBody>
      </p:sp>
      <p:sp>
        <p:nvSpPr>
          <p:cNvPr id="4" name="TextBox 3"/>
          <p:cNvSpPr txBox="1"/>
          <p:nvPr/>
        </p:nvSpPr>
        <p:spPr>
          <a:xfrm>
            <a:off x="464300" y="4996542"/>
            <a:ext cx="907300" cy="523220"/>
          </a:xfrm>
          <a:prstGeom prst="rect">
            <a:avLst/>
          </a:prstGeom>
          <a:noFill/>
        </p:spPr>
        <p:txBody>
          <a:bodyPr wrap="none" rtlCol="0">
            <a:spAutoFit/>
          </a:bodyPr>
          <a:lstStyle/>
          <a:p>
            <a:r>
              <a:rPr lang="en-US" sz="2800" b="1" smtClean="0"/>
              <a:t>Start</a:t>
            </a:r>
            <a:endParaRPr lang="en-US" sz="2800" b="1"/>
          </a:p>
        </p:txBody>
      </p:sp>
      <p:sp>
        <p:nvSpPr>
          <p:cNvPr id="5" name="TextBox 4"/>
          <p:cNvSpPr txBox="1"/>
          <p:nvPr/>
        </p:nvSpPr>
        <p:spPr>
          <a:xfrm>
            <a:off x="7769381" y="4829628"/>
            <a:ext cx="1048749" cy="830997"/>
          </a:xfrm>
          <a:prstGeom prst="rect">
            <a:avLst/>
          </a:prstGeom>
          <a:noFill/>
        </p:spPr>
        <p:txBody>
          <a:bodyPr wrap="none" rtlCol="0">
            <a:spAutoFit/>
          </a:bodyPr>
          <a:lstStyle/>
          <a:p>
            <a:pPr algn="ctr"/>
            <a:r>
              <a:rPr lang="en-US" sz="2800" b="1" smtClean="0"/>
              <a:t>18</a:t>
            </a:r>
          </a:p>
          <a:p>
            <a:pPr algn="ctr"/>
            <a:r>
              <a:rPr lang="en-US" sz="2000" b="1" smtClean="0"/>
              <a:t>minutes</a:t>
            </a:r>
            <a:endParaRPr lang="en-US" sz="2000" b="1"/>
          </a:p>
        </p:txBody>
      </p:sp>
      <p:cxnSp>
        <p:nvCxnSpPr>
          <p:cNvPr id="7" name="Straight Arrow Connector 6"/>
          <p:cNvCxnSpPr>
            <a:stCxn id="4" idx="3"/>
            <a:endCxn id="5" idx="1"/>
          </p:cNvCxnSpPr>
          <p:nvPr/>
        </p:nvCxnSpPr>
        <p:spPr>
          <a:xfrm flipV="1">
            <a:off x="1371600" y="5245127"/>
            <a:ext cx="6397781" cy="13025"/>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676400" y="517797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73940" y="5167086"/>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286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95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05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810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14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19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24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029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34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38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9436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2484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5532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580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7162800" y="5181600"/>
            <a:ext cx="152400" cy="152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752600" y="5410200"/>
            <a:ext cx="1004634" cy="57623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Orient</a:t>
            </a:r>
            <a:endParaRPr lang="en-US" sz="2400" b="1">
              <a:solidFill>
                <a:schemeClr val="tx1"/>
              </a:solidFill>
            </a:endParaRPr>
          </a:p>
        </p:txBody>
      </p:sp>
      <p:sp>
        <p:nvSpPr>
          <p:cNvPr id="77" name="Rectangle 76"/>
          <p:cNvSpPr/>
          <p:nvPr/>
        </p:nvSpPr>
        <p:spPr>
          <a:xfrm>
            <a:off x="2757234" y="5410200"/>
            <a:ext cx="1357566" cy="5762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Plan</a:t>
            </a:r>
            <a:endParaRPr lang="en-US" sz="2400" b="1">
              <a:solidFill>
                <a:schemeClr val="tx1"/>
              </a:solidFill>
            </a:endParaRPr>
          </a:p>
        </p:txBody>
      </p:sp>
      <p:sp>
        <p:nvSpPr>
          <p:cNvPr id="78" name="Rectangle 77"/>
          <p:cNvSpPr/>
          <p:nvPr/>
        </p:nvSpPr>
        <p:spPr>
          <a:xfrm>
            <a:off x="4114800" y="5410200"/>
            <a:ext cx="2438400" cy="576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Build</a:t>
            </a:r>
            <a:endParaRPr lang="en-US" sz="2400" b="1">
              <a:solidFill>
                <a:schemeClr val="tx1"/>
              </a:solidFill>
            </a:endParaRPr>
          </a:p>
        </p:txBody>
      </p:sp>
      <p:sp>
        <p:nvSpPr>
          <p:cNvPr id="79" name="Rectangle 78"/>
          <p:cNvSpPr/>
          <p:nvPr/>
        </p:nvSpPr>
        <p:spPr>
          <a:xfrm>
            <a:off x="6553199" y="5410200"/>
            <a:ext cx="1066801" cy="5762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smtClean="0">
                <a:solidFill>
                  <a:schemeClr val="tx1"/>
                </a:solidFill>
              </a:rPr>
              <a:t>Oh-No!</a:t>
            </a:r>
            <a:endParaRPr lang="en-US" sz="2200" b="1">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494" y="1625598"/>
            <a:ext cx="3648792" cy="2840893"/>
          </a:xfrm>
          <a:prstGeom prst="rect">
            <a:avLst/>
          </a:prstGeom>
          <a:ln w="57150">
            <a:solidFill>
              <a:schemeClr val="tx1"/>
            </a:solidFill>
          </a:ln>
        </p:spPr>
      </p:pic>
    </p:spTree>
    <p:extLst>
      <p:ext uri="{BB962C8B-B14F-4D97-AF65-F5344CB8AC3E}">
        <p14:creationId xmlns:p14="http://schemas.microsoft.com/office/powerpoint/2010/main" val="1308064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466396" y="2279741"/>
            <a:ext cx="6197146"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The Importance</a:t>
            </a:r>
          </a:p>
        </p:txBody>
      </p:sp>
      <p:sp>
        <p:nvSpPr>
          <p:cNvPr id="3" name="TextBox 2"/>
          <p:cNvSpPr txBox="1"/>
          <p:nvPr/>
        </p:nvSpPr>
        <p:spPr>
          <a:xfrm>
            <a:off x="1959672" y="3324761"/>
            <a:ext cx="5210594"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of Facilitation</a:t>
            </a:r>
          </a:p>
        </p:txBody>
      </p:sp>
      <p:sp>
        <p:nvSpPr>
          <p:cNvPr id="4" name="TextBox 3"/>
          <p:cNvSpPr txBox="1"/>
          <p:nvPr/>
        </p:nvSpPr>
        <p:spPr>
          <a:xfrm>
            <a:off x="762000" y="1498937"/>
            <a:ext cx="3377848" cy="1015663"/>
          </a:xfrm>
          <a:prstGeom prst="rect">
            <a:avLst/>
          </a:prstGeom>
          <a:noFill/>
        </p:spPr>
        <p:txBody>
          <a:bodyPr wrap="none" rtlCol="0">
            <a:spAutoFit/>
          </a:bodyPr>
          <a:lstStyle/>
          <a:p>
            <a:r>
              <a:rPr lang="en-US" sz="6000" spc="-400" smtClean="0">
                <a:solidFill>
                  <a:srgbClr val="FF0000"/>
                </a:solidFill>
                <a:latin typeface="Calibri Light" panose="020F0302020204030204" pitchFamily="34" charset="0"/>
                <a:ea typeface="DejaVu Sans" panose="020B0603030804020204" pitchFamily="34" charset="0"/>
                <a:cs typeface="DejaVu Sans" panose="020B0603030804020204" pitchFamily="34" charset="0"/>
              </a:rPr>
              <a:t>Lesson One:</a:t>
            </a:r>
          </a:p>
        </p:txBody>
      </p:sp>
    </p:spTree>
    <p:extLst>
      <p:ext uri="{BB962C8B-B14F-4D97-AF65-F5344CB8AC3E}">
        <p14:creationId xmlns:p14="http://schemas.microsoft.com/office/powerpoint/2010/main" val="15564788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3165980" y="2603718"/>
            <a:ext cx="2777620" cy="1815882"/>
          </a:xfrm>
          <a:prstGeom prst="rect">
            <a:avLst/>
          </a:prstGeom>
          <a:noFill/>
        </p:spPr>
        <p:txBody>
          <a:bodyPr wrap="none" rtlCol="0">
            <a:spAutoFit/>
          </a:bodyPr>
          <a:lstStyle/>
          <a:p>
            <a:r>
              <a:rPr lang="en-US" sz="11200" b="1" spc="-400" smtClean="0">
                <a:solidFill>
                  <a:srgbClr val="FF0000"/>
                </a:solidFill>
                <a:ea typeface="DejaVu Sans" panose="020B0603030804020204" pitchFamily="34" charset="0"/>
                <a:cs typeface="DejaVu Sans" panose="020B0603030804020204" pitchFamily="34" charset="0"/>
              </a:rPr>
              <a:t>Poor</a:t>
            </a:r>
          </a:p>
        </p:txBody>
      </p:sp>
      <p:sp>
        <p:nvSpPr>
          <p:cNvPr id="5" name="TextBox 4"/>
          <p:cNvSpPr txBox="1"/>
          <p:nvPr/>
        </p:nvSpPr>
        <p:spPr>
          <a:xfrm>
            <a:off x="1803833" y="3886200"/>
            <a:ext cx="5521063"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Performance?</a:t>
            </a:r>
          </a:p>
        </p:txBody>
      </p:sp>
      <p:sp>
        <p:nvSpPr>
          <p:cNvPr id="6" name="TextBox 5"/>
          <p:cNvSpPr txBox="1"/>
          <p:nvPr/>
        </p:nvSpPr>
        <p:spPr>
          <a:xfrm>
            <a:off x="1678377" y="1161871"/>
            <a:ext cx="2284023" cy="1200329"/>
          </a:xfrm>
          <a:prstGeom prst="rect">
            <a:avLst/>
          </a:prstGeom>
          <a:noFill/>
        </p:spPr>
        <p:txBody>
          <a:bodyPr wrap="none" rtlCol="0">
            <a:spAutoFit/>
          </a:bodyPr>
          <a:lstStyle/>
          <a:p>
            <a:r>
              <a:rPr lang="en-US" sz="7200" b="1" smtClean="0"/>
              <a:t>What</a:t>
            </a:r>
            <a:endParaRPr lang="en-US" sz="7200" b="1"/>
          </a:p>
        </p:txBody>
      </p:sp>
      <p:sp>
        <p:nvSpPr>
          <p:cNvPr id="7" name="TextBox 6"/>
          <p:cNvSpPr txBox="1"/>
          <p:nvPr/>
        </p:nvSpPr>
        <p:spPr>
          <a:xfrm>
            <a:off x="4047301" y="1447800"/>
            <a:ext cx="4182299" cy="1015663"/>
          </a:xfrm>
          <a:prstGeom prst="rect">
            <a:avLst/>
          </a:prstGeom>
          <a:noFill/>
        </p:spPr>
        <p:txBody>
          <a:bodyPr wrap="none" rtlCol="0">
            <a:spAutoFit/>
          </a:bodyPr>
          <a:lstStyle/>
          <a:p>
            <a:r>
              <a:rPr lang="en-US" sz="6000" smtClean="0"/>
              <a:t>type of team</a:t>
            </a:r>
            <a:endParaRPr lang="en-US" sz="6000"/>
          </a:p>
        </p:txBody>
      </p:sp>
      <p:sp>
        <p:nvSpPr>
          <p:cNvPr id="8" name="TextBox 7"/>
          <p:cNvSpPr txBox="1"/>
          <p:nvPr/>
        </p:nvSpPr>
        <p:spPr>
          <a:xfrm>
            <a:off x="1553028" y="2184737"/>
            <a:ext cx="6022674" cy="1015663"/>
          </a:xfrm>
          <a:prstGeom prst="rect">
            <a:avLst/>
          </a:prstGeom>
          <a:noFill/>
        </p:spPr>
        <p:txBody>
          <a:bodyPr wrap="none" rtlCol="0">
            <a:spAutoFit/>
          </a:bodyPr>
          <a:lstStyle/>
          <a:p>
            <a:r>
              <a:rPr lang="en-US" sz="6000" smtClean="0"/>
              <a:t>consistently shows</a:t>
            </a:r>
            <a:endParaRPr lang="en-US" sz="6000"/>
          </a:p>
        </p:txBody>
      </p:sp>
    </p:spTree>
    <p:extLst>
      <p:ext uri="{BB962C8B-B14F-4D97-AF65-F5344CB8AC3E}">
        <p14:creationId xmlns:p14="http://schemas.microsoft.com/office/powerpoint/2010/main" val="2966609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658" y="457200"/>
            <a:ext cx="8337411" cy="769441"/>
          </a:xfrm>
          <a:prstGeom prst="rect">
            <a:avLst/>
          </a:prstGeom>
          <a:noFill/>
        </p:spPr>
        <p:txBody>
          <a:bodyPr wrap="none" rtlCol="0">
            <a:spAutoFit/>
          </a:bodyPr>
          <a:lstStyle/>
          <a:p>
            <a:pPr algn="ctr"/>
            <a:r>
              <a:rPr lang="en-US" sz="4400" b="1" smtClean="0">
                <a:latin typeface="Calibri Light" panose="020F0302020204030204" pitchFamily="34" charset="0"/>
              </a:rPr>
              <a:t>Recent Graduates of Business School</a:t>
            </a:r>
            <a:endParaRPr lang="en-US" sz="4400" b="1">
              <a:latin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7162800" cy="5168545"/>
          </a:xfrm>
          <a:prstGeom prst="rect">
            <a:avLst/>
          </a:prstGeom>
        </p:spPr>
      </p:pic>
    </p:spTree>
    <p:extLst>
      <p:ext uri="{BB962C8B-B14F-4D97-AF65-F5344CB8AC3E}">
        <p14:creationId xmlns:p14="http://schemas.microsoft.com/office/powerpoint/2010/main" val="3591428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2927102" y="2647260"/>
            <a:ext cx="3255378" cy="1815882"/>
          </a:xfrm>
          <a:prstGeom prst="rect">
            <a:avLst/>
          </a:prstGeom>
          <a:noFill/>
        </p:spPr>
        <p:txBody>
          <a:bodyPr wrap="none" rtlCol="0">
            <a:spAutoFit/>
          </a:bodyPr>
          <a:lstStyle/>
          <a:p>
            <a:pPr algn="ctr"/>
            <a:r>
              <a:rPr lang="en-US" sz="11200" b="1" spc="-400" smtClean="0">
                <a:solidFill>
                  <a:srgbClr val="FF0000"/>
                </a:solidFill>
                <a:ea typeface="DejaVu Sans" panose="020B0603030804020204" pitchFamily="34" charset="0"/>
                <a:cs typeface="DejaVu Sans" panose="020B0603030804020204" pitchFamily="34" charset="0"/>
              </a:rPr>
              <a:t>Great</a:t>
            </a:r>
          </a:p>
        </p:txBody>
      </p:sp>
      <p:sp>
        <p:nvSpPr>
          <p:cNvPr id="5" name="TextBox 4"/>
          <p:cNvSpPr txBox="1"/>
          <p:nvPr/>
        </p:nvSpPr>
        <p:spPr>
          <a:xfrm>
            <a:off x="1803833" y="3886200"/>
            <a:ext cx="5521063"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Performance?</a:t>
            </a:r>
          </a:p>
        </p:txBody>
      </p:sp>
      <p:sp>
        <p:nvSpPr>
          <p:cNvPr id="6" name="TextBox 5"/>
          <p:cNvSpPr txBox="1"/>
          <p:nvPr/>
        </p:nvSpPr>
        <p:spPr>
          <a:xfrm>
            <a:off x="1678377" y="1161871"/>
            <a:ext cx="2284023" cy="1200329"/>
          </a:xfrm>
          <a:prstGeom prst="rect">
            <a:avLst/>
          </a:prstGeom>
          <a:noFill/>
        </p:spPr>
        <p:txBody>
          <a:bodyPr wrap="none" rtlCol="0">
            <a:spAutoFit/>
          </a:bodyPr>
          <a:lstStyle/>
          <a:p>
            <a:r>
              <a:rPr lang="en-US" sz="7200" b="1" smtClean="0"/>
              <a:t>What</a:t>
            </a:r>
            <a:endParaRPr lang="en-US" sz="7200" b="1"/>
          </a:p>
        </p:txBody>
      </p:sp>
      <p:sp>
        <p:nvSpPr>
          <p:cNvPr id="7" name="TextBox 6"/>
          <p:cNvSpPr txBox="1"/>
          <p:nvPr/>
        </p:nvSpPr>
        <p:spPr>
          <a:xfrm>
            <a:off x="4047301" y="1447800"/>
            <a:ext cx="4182299" cy="1015663"/>
          </a:xfrm>
          <a:prstGeom prst="rect">
            <a:avLst/>
          </a:prstGeom>
          <a:noFill/>
        </p:spPr>
        <p:txBody>
          <a:bodyPr wrap="none" rtlCol="0">
            <a:spAutoFit/>
          </a:bodyPr>
          <a:lstStyle/>
          <a:p>
            <a:r>
              <a:rPr lang="en-US" sz="6000" smtClean="0"/>
              <a:t>type of team</a:t>
            </a:r>
            <a:endParaRPr lang="en-US" sz="6000"/>
          </a:p>
        </p:txBody>
      </p:sp>
      <p:sp>
        <p:nvSpPr>
          <p:cNvPr id="8" name="TextBox 7"/>
          <p:cNvSpPr txBox="1"/>
          <p:nvPr/>
        </p:nvSpPr>
        <p:spPr>
          <a:xfrm>
            <a:off x="1553028" y="2184737"/>
            <a:ext cx="6022674" cy="1015663"/>
          </a:xfrm>
          <a:prstGeom prst="rect">
            <a:avLst/>
          </a:prstGeom>
          <a:noFill/>
        </p:spPr>
        <p:txBody>
          <a:bodyPr wrap="none" rtlCol="0">
            <a:spAutoFit/>
          </a:bodyPr>
          <a:lstStyle/>
          <a:p>
            <a:r>
              <a:rPr lang="en-US" sz="6000" smtClean="0"/>
              <a:t>consistently shows</a:t>
            </a:r>
            <a:endParaRPr lang="en-US" sz="6000"/>
          </a:p>
        </p:txBody>
      </p:sp>
    </p:spTree>
    <p:extLst>
      <p:ext uri="{BB962C8B-B14F-4D97-AF65-F5344CB8AC3E}">
        <p14:creationId xmlns:p14="http://schemas.microsoft.com/office/powerpoint/2010/main" val="322779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243" y="457200"/>
            <a:ext cx="7700249" cy="769441"/>
          </a:xfrm>
          <a:prstGeom prst="rect">
            <a:avLst/>
          </a:prstGeom>
          <a:noFill/>
        </p:spPr>
        <p:txBody>
          <a:bodyPr wrap="none" rtlCol="0">
            <a:spAutoFit/>
          </a:bodyPr>
          <a:lstStyle/>
          <a:p>
            <a:pPr algn="ctr"/>
            <a:r>
              <a:rPr lang="en-US" sz="4400" b="1" smtClean="0">
                <a:latin typeface="Calibri Light" panose="020F0302020204030204" pitchFamily="34" charset="0"/>
              </a:rPr>
              <a:t>Recent Graduates of Kindergarten</a:t>
            </a:r>
            <a:endParaRPr lang="en-US" sz="4400" b="1">
              <a:latin typeface="Calibri Light" panose="020F03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124" y="1295400"/>
            <a:ext cx="7085752" cy="5181600"/>
          </a:xfrm>
          <a:prstGeom prst="rect">
            <a:avLst/>
          </a:prstGeom>
        </p:spPr>
      </p:pic>
    </p:spTree>
    <p:extLst>
      <p:ext uri="{BB962C8B-B14F-4D97-AF65-F5344CB8AC3E}">
        <p14:creationId xmlns:p14="http://schemas.microsoft.com/office/powerpoint/2010/main" val="624916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5907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352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4232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87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2259" y="2405742"/>
            <a:ext cx="609600" cy="27926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sp>
        <p:nvSpPr>
          <p:cNvPr id="21" name="TextBox 20"/>
          <p:cNvSpPr txBox="1"/>
          <p:nvPr/>
        </p:nvSpPr>
        <p:spPr>
          <a:xfrm rot="19433819">
            <a:off x="3189396" y="5761210"/>
            <a:ext cx="1850635" cy="369332"/>
          </a:xfrm>
          <a:prstGeom prst="rect">
            <a:avLst/>
          </a:prstGeom>
          <a:noFill/>
        </p:spPr>
        <p:txBody>
          <a:bodyPr wrap="none" rtlCol="0">
            <a:spAutoFit/>
          </a:bodyPr>
          <a:lstStyle/>
          <a:p>
            <a:pPr algn="r"/>
            <a:r>
              <a:rPr lang="en-US" spc="-150" smtClean="0">
                <a:latin typeface="Calibri Light" panose="020F0302020204030204" pitchFamily="34" charset="0"/>
              </a:rPr>
              <a:t>Kindergarten Students</a:t>
            </a:r>
            <a:endParaRPr lang="en-US"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779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2259" y="2405742"/>
            <a:ext cx="609600" cy="27926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66659" y="609601"/>
            <a:ext cx="609600" cy="45798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sp>
        <p:nvSpPr>
          <p:cNvPr id="21" name="TextBox 20"/>
          <p:cNvSpPr txBox="1"/>
          <p:nvPr/>
        </p:nvSpPr>
        <p:spPr>
          <a:xfrm rot="19433819">
            <a:off x="3189396" y="5761210"/>
            <a:ext cx="1850635" cy="369332"/>
          </a:xfrm>
          <a:prstGeom prst="rect">
            <a:avLst/>
          </a:prstGeom>
          <a:noFill/>
        </p:spPr>
        <p:txBody>
          <a:bodyPr wrap="none" rtlCol="0">
            <a:spAutoFit/>
          </a:bodyPr>
          <a:lstStyle/>
          <a:p>
            <a:pPr algn="r"/>
            <a:r>
              <a:rPr lang="en-US" spc="-150" smtClean="0">
                <a:latin typeface="Calibri Light" panose="020F0302020204030204" pitchFamily="34" charset="0"/>
              </a:rPr>
              <a:t>Kindergarten Students</a:t>
            </a:r>
            <a:endParaRPr lang="en-US" spc="-150">
              <a:latin typeface="Calibri Light" panose="020F0302020204030204" pitchFamily="34" charset="0"/>
            </a:endParaRPr>
          </a:p>
        </p:txBody>
      </p:sp>
      <p:sp>
        <p:nvSpPr>
          <p:cNvPr id="22" name="TextBox 21"/>
          <p:cNvSpPr txBox="1"/>
          <p:nvPr/>
        </p:nvSpPr>
        <p:spPr>
          <a:xfrm rot="19433819">
            <a:off x="4117191" y="5767570"/>
            <a:ext cx="1852880" cy="369332"/>
          </a:xfrm>
          <a:prstGeom prst="rect">
            <a:avLst/>
          </a:prstGeom>
          <a:noFill/>
        </p:spPr>
        <p:txBody>
          <a:bodyPr wrap="none" rtlCol="0">
            <a:spAutoFit/>
          </a:bodyPr>
          <a:lstStyle/>
          <a:p>
            <a:pPr algn="r"/>
            <a:r>
              <a:rPr lang="en-US" spc="-150" smtClean="0">
                <a:latin typeface="Calibri Light" panose="020F0302020204030204" pitchFamily="34" charset="0"/>
              </a:rPr>
              <a:t>Architects &amp; Engineers</a:t>
            </a:r>
            <a:endParaRPr lang="en-US"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2806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2259" y="2405742"/>
            <a:ext cx="609600" cy="27926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66659" y="609601"/>
            <a:ext cx="609600" cy="45798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1059" y="2728686"/>
            <a:ext cx="609600" cy="246640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sp>
        <p:nvSpPr>
          <p:cNvPr id="21" name="TextBox 20"/>
          <p:cNvSpPr txBox="1"/>
          <p:nvPr/>
        </p:nvSpPr>
        <p:spPr>
          <a:xfrm rot="19433819">
            <a:off x="3189396" y="5761210"/>
            <a:ext cx="1850635" cy="369332"/>
          </a:xfrm>
          <a:prstGeom prst="rect">
            <a:avLst/>
          </a:prstGeom>
          <a:noFill/>
        </p:spPr>
        <p:txBody>
          <a:bodyPr wrap="none" rtlCol="0">
            <a:spAutoFit/>
          </a:bodyPr>
          <a:lstStyle/>
          <a:p>
            <a:pPr algn="r"/>
            <a:r>
              <a:rPr lang="en-US" spc="-150" smtClean="0">
                <a:latin typeface="Calibri Light" panose="020F0302020204030204" pitchFamily="34" charset="0"/>
              </a:rPr>
              <a:t>Kindergarten Students</a:t>
            </a:r>
            <a:endParaRPr lang="en-US" spc="-150">
              <a:latin typeface="Calibri Light" panose="020F0302020204030204" pitchFamily="34" charset="0"/>
            </a:endParaRPr>
          </a:p>
        </p:txBody>
      </p:sp>
      <p:sp>
        <p:nvSpPr>
          <p:cNvPr id="22" name="TextBox 21"/>
          <p:cNvSpPr txBox="1"/>
          <p:nvPr/>
        </p:nvSpPr>
        <p:spPr>
          <a:xfrm rot="19433819">
            <a:off x="4117191" y="5767570"/>
            <a:ext cx="1852880" cy="369332"/>
          </a:xfrm>
          <a:prstGeom prst="rect">
            <a:avLst/>
          </a:prstGeom>
          <a:noFill/>
        </p:spPr>
        <p:txBody>
          <a:bodyPr wrap="none" rtlCol="0">
            <a:spAutoFit/>
          </a:bodyPr>
          <a:lstStyle/>
          <a:p>
            <a:pPr algn="r"/>
            <a:r>
              <a:rPr lang="en-US" spc="-150" smtClean="0">
                <a:latin typeface="Calibri Light" panose="020F0302020204030204" pitchFamily="34" charset="0"/>
              </a:rPr>
              <a:t>Architects &amp; Engineers</a:t>
            </a:r>
            <a:endParaRPr lang="en-US" spc="-150">
              <a:latin typeface="Calibri Light" panose="020F0302020204030204" pitchFamily="34" charset="0"/>
            </a:endParaRPr>
          </a:p>
        </p:txBody>
      </p:sp>
      <p:sp>
        <p:nvSpPr>
          <p:cNvPr id="23" name="TextBox 22"/>
          <p:cNvSpPr txBox="1"/>
          <p:nvPr/>
        </p:nvSpPr>
        <p:spPr>
          <a:xfrm rot="19433819">
            <a:off x="6166449" y="5393339"/>
            <a:ext cx="580415" cy="369332"/>
          </a:xfrm>
          <a:prstGeom prst="rect">
            <a:avLst/>
          </a:prstGeom>
          <a:noFill/>
        </p:spPr>
        <p:txBody>
          <a:bodyPr wrap="none" rtlCol="0">
            <a:spAutoFit/>
          </a:bodyPr>
          <a:lstStyle/>
          <a:p>
            <a:pPr algn="r"/>
            <a:r>
              <a:rPr lang="en-US" spc="-150" smtClean="0">
                <a:latin typeface="Calibri Light" panose="020F0302020204030204" pitchFamily="34" charset="0"/>
              </a:rPr>
              <a:t>CEOs</a:t>
            </a:r>
            <a:endParaRPr lang="en-US"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7457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2259" y="2405742"/>
            <a:ext cx="609600" cy="27926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66659" y="609601"/>
            <a:ext cx="609600" cy="45798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1059" y="2728686"/>
            <a:ext cx="609600" cy="246640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sp>
        <p:nvSpPr>
          <p:cNvPr id="21" name="TextBox 20"/>
          <p:cNvSpPr txBox="1"/>
          <p:nvPr/>
        </p:nvSpPr>
        <p:spPr>
          <a:xfrm rot="19433819">
            <a:off x="3189396" y="5761210"/>
            <a:ext cx="1850635" cy="369332"/>
          </a:xfrm>
          <a:prstGeom prst="rect">
            <a:avLst/>
          </a:prstGeom>
          <a:noFill/>
        </p:spPr>
        <p:txBody>
          <a:bodyPr wrap="none" rtlCol="0">
            <a:spAutoFit/>
          </a:bodyPr>
          <a:lstStyle/>
          <a:p>
            <a:pPr algn="r"/>
            <a:r>
              <a:rPr lang="en-US" spc="-150" smtClean="0">
                <a:latin typeface="Calibri Light" panose="020F0302020204030204" pitchFamily="34" charset="0"/>
              </a:rPr>
              <a:t>Kindergarten Students</a:t>
            </a:r>
            <a:endParaRPr lang="en-US" spc="-150">
              <a:latin typeface="Calibri Light" panose="020F0302020204030204" pitchFamily="34" charset="0"/>
            </a:endParaRPr>
          </a:p>
        </p:txBody>
      </p:sp>
      <p:sp>
        <p:nvSpPr>
          <p:cNvPr id="22" name="TextBox 21"/>
          <p:cNvSpPr txBox="1"/>
          <p:nvPr/>
        </p:nvSpPr>
        <p:spPr>
          <a:xfrm rot="19433819">
            <a:off x="4117191" y="5767570"/>
            <a:ext cx="1852880" cy="369332"/>
          </a:xfrm>
          <a:prstGeom prst="rect">
            <a:avLst/>
          </a:prstGeom>
          <a:noFill/>
        </p:spPr>
        <p:txBody>
          <a:bodyPr wrap="none" rtlCol="0">
            <a:spAutoFit/>
          </a:bodyPr>
          <a:lstStyle/>
          <a:p>
            <a:pPr algn="r"/>
            <a:r>
              <a:rPr lang="en-US" spc="-150" smtClean="0">
                <a:latin typeface="Calibri Light" panose="020F0302020204030204" pitchFamily="34" charset="0"/>
              </a:rPr>
              <a:t>Architects &amp; Engineers</a:t>
            </a:r>
            <a:endParaRPr lang="en-US" spc="-150">
              <a:latin typeface="Calibri Light" panose="020F0302020204030204" pitchFamily="34" charset="0"/>
            </a:endParaRPr>
          </a:p>
        </p:txBody>
      </p:sp>
      <p:sp>
        <p:nvSpPr>
          <p:cNvPr id="23" name="TextBox 22"/>
          <p:cNvSpPr txBox="1"/>
          <p:nvPr/>
        </p:nvSpPr>
        <p:spPr>
          <a:xfrm rot="19433819">
            <a:off x="6166449" y="5393339"/>
            <a:ext cx="580415" cy="369332"/>
          </a:xfrm>
          <a:prstGeom prst="rect">
            <a:avLst/>
          </a:prstGeom>
          <a:noFill/>
        </p:spPr>
        <p:txBody>
          <a:bodyPr wrap="none" rtlCol="0">
            <a:spAutoFit/>
          </a:bodyPr>
          <a:lstStyle/>
          <a:p>
            <a:pPr algn="r"/>
            <a:r>
              <a:rPr lang="en-US" spc="-150" smtClean="0">
                <a:latin typeface="Calibri Light" panose="020F0302020204030204" pitchFamily="34" charset="0"/>
              </a:rPr>
              <a:t>CEOs</a:t>
            </a:r>
            <a:endParaRPr lang="en-US" spc="-150">
              <a:latin typeface="Calibri Light" panose="020F0302020204030204" pitchFamily="34" charset="0"/>
            </a:endParaRPr>
          </a:p>
        </p:txBody>
      </p:sp>
      <p:sp>
        <p:nvSpPr>
          <p:cNvPr id="24" name="TextBox 23"/>
          <p:cNvSpPr txBox="1"/>
          <p:nvPr/>
        </p:nvSpPr>
        <p:spPr>
          <a:xfrm rot="19433819">
            <a:off x="6077905" y="5723693"/>
            <a:ext cx="1656223" cy="369332"/>
          </a:xfrm>
          <a:prstGeom prst="rect">
            <a:avLst/>
          </a:prstGeom>
          <a:noFill/>
        </p:spPr>
        <p:txBody>
          <a:bodyPr wrap="none" rtlCol="0">
            <a:spAutoFit/>
          </a:bodyPr>
          <a:lstStyle/>
          <a:p>
            <a:pPr algn="r"/>
            <a:r>
              <a:rPr lang="en-US" b="1" spc="-150" smtClean="0">
                <a:latin typeface="Calibri Light" panose="020F0302020204030204" pitchFamily="34" charset="0"/>
              </a:rPr>
              <a:t>CEOs + Exec Admins</a:t>
            </a:r>
            <a:endParaRPr lang="en-US" b="1"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219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2259" y="2405742"/>
            <a:ext cx="609600" cy="27926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66659" y="609601"/>
            <a:ext cx="609600" cy="45798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1059" y="2728686"/>
            <a:ext cx="609600" cy="246640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95459" y="1814287"/>
            <a:ext cx="609600" cy="338640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sp>
        <p:nvSpPr>
          <p:cNvPr id="21" name="TextBox 20"/>
          <p:cNvSpPr txBox="1"/>
          <p:nvPr/>
        </p:nvSpPr>
        <p:spPr>
          <a:xfrm rot="19433819">
            <a:off x="3189396" y="5761210"/>
            <a:ext cx="1850635" cy="369332"/>
          </a:xfrm>
          <a:prstGeom prst="rect">
            <a:avLst/>
          </a:prstGeom>
          <a:noFill/>
        </p:spPr>
        <p:txBody>
          <a:bodyPr wrap="none" rtlCol="0">
            <a:spAutoFit/>
          </a:bodyPr>
          <a:lstStyle/>
          <a:p>
            <a:pPr algn="r"/>
            <a:r>
              <a:rPr lang="en-US" spc="-150" smtClean="0">
                <a:latin typeface="Calibri Light" panose="020F0302020204030204" pitchFamily="34" charset="0"/>
              </a:rPr>
              <a:t>Kindergarten Students</a:t>
            </a:r>
            <a:endParaRPr lang="en-US" spc="-150">
              <a:latin typeface="Calibri Light" panose="020F0302020204030204" pitchFamily="34" charset="0"/>
            </a:endParaRPr>
          </a:p>
        </p:txBody>
      </p:sp>
      <p:sp>
        <p:nvSpPr>
          <p:cNvPr id="22" name="TextBox 21"/>
          <p:cNvSpPr txBox="1"/>
          <p:nvPr/>
        </p:nvSpPr>
        <p:spPr>
          <a:xfrm rot="19433819">
            <a:off x="4117191" y="5767570"/>
            <a:ext cx="1852880" cy="369332"/>
          </a:xfrm>
          <a:prstGeom prst="rect">
            <a:avLst/>
          </a:prstGeom>
          <a:noFill/>
        </p:spPr>
        <p:txBody>
          <a:bodyPr wrap="none" rtlCol="0">
            <a:spAutoFit/>
          </a:bodyPr>
          <a:lstStyle/>
          <a:p>
            <a:pPr algn="r"/>
            <a:r>
              <a:rPr lang="en-US" spc="-150" smtClean="0">
                <a:latin typeface="Calibri Light" panose="020F0302020204030204" pitchFamily="34" charset="0"/>
              </a:rPr>
              <a:t>Architects &amp; Engineers</a:t>
            </a:r>
            <a:endParaRPr lang="en-US" spc="-150">
              <a:latin typeface="Calibri Light" panose="020F0302020204030204" pitchFamily="34" charset="0"/>
            </a:endParaRPr>
          </a:p>
        </p:txBody>
      </p:sp>
      <p:sp>
        <p:nvSpPr>
          <p:cNvPr id="23" name="TextBox 22"/>
          <p:cNvSpPr txBox="1"/>
          <p:nvPr/>
        </p:nvSpPr>
        <p:spPr>
          <a:xfrm rot="19433819">
            <a:off x="6166449" y="5393339"/>
            <a:ext cx="580415" cy="369332"/>
          </a:xfrm>
          <a:prstGeom prst="rect">
            <a:avLst/>
          </a:prstGeom>
          <a:noFill/>
        </p:spPr>
        <p:txBody>
          <a:bodyPr wrap="none" rtlCol="0">
            <a:spAutoFit/>
          </a:bodyPr>
          <a:lstStyle/>
          <a:p>
            <a:pPr algn="r"/>
            <a:r>
              <a:rPr lang="en-US" spc="-150" smtClean="0">
                <a:latin typeface="Calibri Light" panose="020F0302020204030204" pitchFamily="34" charset="0"/>
              </a:rPr>
              <a:t>CEOs</a:t>
            </a:r>
            <a:endParaRPr lang="en-US" spc="-150">
              <a:latin typeface="Calibri Light" panose="020F0302020204030204" pitchFamily="34" charset="0"/>
            </a:endParaRPr>
          </a:p>
        </p:txBody>
      </p:sp>
      <p:sp>
        <p:nvSpPr>
          <p:cNvPr id="24" name="TextBox 23"/>
          <p:cNvSpPr txBox="1"/>
          <p:nvPr/>
        </p:nvSpPr>
        <p:spPr>
          <a:xfrm rot="19433819">
            <a:off x="6077905" y="5723693"/>
            <a:ext cx="1656223" cy="369332"/>
          </a:xfrm>
          <a:prstGeom prst="rect">
            <a:avLst/>
          </a:prstGeom>
          <a:noFill/>
        </p:spPr>
        <p:txBody>
          <a:bodyPr wrap="none" rtlCol="0">
            <a:spAutoFit/>
          </a:bodyPr>
          <a:lstStyle/>
          <a:p>
            <a:pPr algn="r"/>
            <a:r>
              <a:rPr lang="en-US" b="1" spc="-150" smtClean="0">
                <a:latin typeface="Calibri Light" panose="020F0302020204030204" pitchFamily="34" charset="0"/>
              </a:rPr>
              <a:t>CEOs + Exec Admins</a:t>
            </a:r>
            <a:endParaRPr lang="en-US" b="1"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1739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257800"/>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624114"/>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419600"/>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530286"/>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594742"/>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697856"/>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709059" y="3056913"/>
            <a:ext cx="609600" cy="2139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23459" y="4126513"/>
            <a:ext cx="609600" cy="10752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7859" y="3733801"/>
            <a:ext cx="609600" cy="14590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2259" y="2405742"/>
            <a:ext cx="609600" cy="27926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66659" y="609601"/>
            <a:ext cx="609600" cy="45798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1059" y="2728686"/>
            <a:ext cx="609600" cy="246640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95459" y="1814287"/>
            <a:ext cx="609600" cy="338640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9433819">
            <a:off x="1389580" y="5466272"/>
            <a:ext cx="794833" cy="369332"/>
          </a:xfrm>
          <a:prstGeom prst="rect">
            <a:avLst/>
          </a:prstGeom>
          <a:noFill/>
        </p:spPr>
        <p:txBody>
          <a:bodyPr wrap="none" rtlCol="0">
            <a:spAutoFit/>
          </a:bodyPr>
          <a:lstStyle/>
          <a:p>
            <a:pPr algn="r"/>
            <a:r>
              <a:rPr lang="en-US" spc="-150" smtClean="0">
                <a:latin typeface="Calibri Light" panose="020F0302020204030204" pitchFamily="34" charset="0"/>
              </a:rPr>
              <a:t>Average</a:t>
            </a:r>
            <a:endParaRPr lang="en-US" spc="-150">
              <a:latin typeface="Calibri Light" panose="020F0302020204030204" pitchFamily="34" charset="0"/>
            </a:endParaRPr>
          </a:p>
        </p:txBody>
      </p:sp>
      <p:sp>
        <p:nvSpPr>
          <p:cNvPr id="19" name="TextBox 18"/>
          <p:cNvSpPr txBox="1"/>
          <p:nvPr/>
        </p:nvSpPr>
        <p:spPr>
          <a:xfrm rot="19433819">
            <a:off x="1187715" y="5822465"/>
            <a:ext cx="2057935" cy="369332"/>
          </a:xfrm>
          <a:prstGeom prst="rect">
            <a:avLst/>
          </a:prstGeom>
          <a:noFill/>
        </p:spPr>
        <p:txBody>
          <a:bodyPr wrap="none" rtlCol="0">
            <a:spAutoFit/>
          </a:bodyPr>
          <a:lstStyle/>
          <a:p>
            <a:pPr algn="r"/>
            <a:r>
              <a:rPr lang="en-US" spc="-150" smtClean="0">
                <a:latin typeface="Calibri Light" panose="020F0302020204030204" pitchFamily="34" charset="0"/>
              </a:rPr>
              <a:t>Business School Students</a:t>
            </a:r>
          </a:p>
        </p:txBody>
      </p:sp>
      <p:sp>
        <p:nvSpPr>
          <p:cNvPr id="20" name="TextBox 19"/>
          <p:cNvSpPr txBox="1"/>
          <p:nvPr/>
        </p:nvSpPr>
        <p:spPr>
          <a:xfrm rot="19433819">
            <a:off x="3229709" y="5459548"/>
            <a:ext cx="794513" cy="369332"/>
          </a:xfrm>
          <a:prstGeom prst="rect">
            <a:avLst/>
          </a:prstGeom>
          <a:noFill/>
        </p:spPr>
        <p:txBody>
          <a:bodyPr wrap="none" rtlCol="0">
            <a:spAutoFit/>
          </a:bodyPr>
          <a:lstStyle/>
          <a:p>
            <a:pPr algn="r"/>
            <a:r>
              <a:rPr lang="en-US" spc="-150" smtClean="0">
                <a:latin typeface="Calibri Light" panose="020F0302020204030204" pitchFamily="34" charset="0"/>
              </a:rPr>
              <a:t>Lawyers</a:t>
            </a:r>
            <a:endParaRPr lang="en-US" spc="-150">
              <a:latin typeface="Calibri Light" panose="020F0302020204030204" pitchFamily="34" charset="0"/>
            </a:endParaRPr>
          </a:p>
        </p:txBody>
      </p:sp>
      <p:sp>
        <p:nvSpPr>
          <p:cNvPr id="21" name="TextBox 20"/>
          <p:cNvSpPr txBox="1"/>
          <p:nvPr/>
        </p:nvSpPr>
        <p:spPr>
          <a:xfrm rot="19433819">
            <a:off x="3189396" y="5761210"/>
            <a:ext cx="1850635" cy="369332"/>
          </a:xfrm>
          <a:prstGeom prst="rect">
            <a:avLst/>
          </a:prstGeom>
          <a:noFill/>
        </p:spPr>
        <p:txBody>
          <a:bodyPr wrap="none" rtlCol="0">
            <a:spAutoFit/>
          </a:bodyPr>
          <a:lstStyle/>
          <a:p>
            <a:pPr algn="r"/>
            <a:r>
              <a:rPr lang="en-US" spc="-150" smtClean="0">
                <a:latin typeface="Calibri Light" panose="020F0302020204030204" pitchFamily="34" charset="0"/>
              </a:rPr>
              <a:t>Kindergarten Students</a:t>
            </a:r>
            <a:endParaRPr lang="en-US" spc="-150">
              <a:latin typeface="Calibri Light" panose="020F0302020204030204" pitchFamily="34" charset="0"/>
            </a:endParaRPr>
          </a:p>
        </p:txBody>
      </p:sp>
      <p:sp>
        <p:nvSpPr>
          <p:cNvPr id="22" name="TextBox 21"/>
          <p:cNvSpPr txBox="1"/>
          <p:nvPr/>
        </p:nvSpPr>
        <p:spPr>
          <a:xfrm rot="19433819">
            <a:off x="4117191" y="5767570"/>
            <a:ext cx="1852880" cy="369332"/>
          </a:xfrm>
          <a:prstGeom prst="rect">
            <a:avLst/>
          </a:prstGeom>
          <a:noFill/>
        </p:spPr>
        <p:txBody>
          <a:bodyPr wrap="none" rtlCol="0">
            <a:spAutoFit/>
          </a:bodyPr>
          <a:lstStyle/>
          <a:p>
            <a:pPr algn="r"/>
            <a:r>
              <a:rPr lang="en-US" spc="-150" smtClean="0">
                <a:latin typeface="Calibri Light" panose="020F0302020204030204" pitchFamily="34" charset="0"/>
              </a:rPr>
              <a:t>Architects &amp; Engineers</a:t>
            </a:r>
            <a:endParaRPr lang="en-US" spc="-150">
              <a:latin typeface="Calibri Light" panose="020F0302020204030204" pitchFamily="34" charset="0"/>
            </a:endParaRPr>
          </a:p>
        </p:txBody>
      </p:sp>
      <p:sp>
        <p:nvSpPr>
          <p:cNvPr id="23" name="TextBox 22"/>
          <p:cNvSpPr txBox="1"/>
          <p:nvPr/>
        </p:nvSpPr>
        <p:spPr>
          <a:xfrm rot="19433819">
            <a:off x="6166449" y="5393339"/>
            <a:ext cx="580415" cy="369332"/>
          </a:xfrm>
          <a:prstGeom prst="rect">
            <a:avLst/>
          </a:prstGeom>
          <a:noFill/>
        </p:spPr>
        <p:txBody>
          <a:bodyPr wrap="none" rtlCol="0">
            <a:spAutoFit/>
          </a:bodyPr>
          <a:lstStyle/>
          <a:p>
            <a:pPr algn="r"/>
            <a:r>
              <a:rPr lang="en-US" spc="-150" smtClean="0">
                <a:latin typeface="Calibri Light" panose="020F0302020204030204" pitchFamily="34" charset="0"/>
              </a:rPr>
              <a:t>CEOs</a:t>
            </a:r>
            <a:endParaRPr lang="en-US" spc="-150">
              <a:latin typeface="Calibri Light" panose="020F0302020204030204" pitchFamily="34" charset="0"/>
            </a:endParaRPr>
          </a:p>
        </p:txBody>
      </p:sp>
      <p:sp>
        <p:nvSpPr>
          <p:cNvPr id="24" name="TextBox 23"/>
          <p:cNvSpPr txBox="1"/>
          <p:nvPr/>
        </p:nvSpPr>
        <p:spPr>
          <a:xfrm rot="19433819">
            <a:off x="6077905" y="5723693"/>
            <a:ext cx="1656223" cy="369332"/>
          </a:xfrm>
          <a:prstGeom prst="rect">
            <a:avLst/>
          </a:prstGeom>
          <a:noFill/>
        </p:spPr>
        <p:txBody>
          <a:bodyPr wrap="none" rtlCol="0">
            <a:spAutoFit/>
          </a:bodyPr>
          <a:lstStyle/>
          <a:p>
            <a:pPr algn="r"/>
            <a:r>
              <a:rPr lang="en-US" b="1" spc="-150" smtClean="0">
                <a:latin typeface="Calibri Light" panose="020F0302020204030204" pitchFamily="34" charset="0"/>
              </a:rPr>
              <a:t>CEOs + Exec Admins</a:t>
            </a:r>
            <a:endParaRPr lang="en-US" b="1" spc="-150">
              <a:latin typeface="Calibri Light" panose="020F0302020204030204" pitchFamily="34" charset="0"/>
            </a:endParaRPr>
          </a:p>
        </p:txBody>
      </p:sp>
      <p:cxnSp>
        <p:nvCxnSpPr>
          <p:cNvPr id="28" name="Straight Connector 27"/>
          <p:cNvCxnSpPr/>
          <p:nvPr/>
        </p:nvCxnSpPr>
        <p:spPr>
          <a:xfrm>
            <a:off x="1357087" y="3048000"/>
            <a:ext cx="6828972"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195459" y="1814286"/>
            <a:ext cx="609600" cy="8998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7397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466396" y="2279741"/>
            <a:ext cx="6197146"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The Importance</a:t>
            </a:r>
          </a:p>
        </p:txBody>
      </p:sp>
      <p:sp>
        <p:nvSpPr>
          <p:cNvPr id="3" name="TextBox 2"/>
          <p:cNvSpPr txBox="1"/>
          <p:nvPr/>
        </p:nvSpPr>
        <p:spPr>
          <a:xfrm>
            <a:off x="1959672" y="3324761"/>
            <a:ext cx="5126981"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of Incentives</a:t>
            </a:r>
          </a:p>
        </p:txBody>
      </p:sp>
      <p:sp>
        <p:nvSpPr>
          <p:cNvPr id="4" name="TextBox 3"/>
          <p:cNvSpPr txBox="1"/>
          <p:nvPr/>
        </p:nvSpPr>
        <p:spPr>
          <a:xfrm>
            <a:off x="762000" y="1498937"/>
            <a:ext cx="3360022" cy="1015663"/>
          </a:xfrm>
          <a:prstGeom prst="rect">
            <a:avLst/>
          </a:prstGeom>
          <a:noFill/>
        </p:spPr>
        <p:txBody>
          <a:bodyPr wrap="none" rtlCol="0">
            <a:spAutoFit/>
          </a:bodyPr>
          <a:lstStyle/>
          <a:p>
            <a:r>
              <a:rPr lang="en-US" sz="6000" spc="-400" smtClean="0">
                <a:solidFill>
                  <a:srgbClr val="FF0000"/>
                </a:solidFill>
                <a:latin typeface="Calibri Light" panose="020F0302020204030204" pitchFamily="34" charset="0"/>
                <a:ea typeface="DejaVu Sans" panose="020B0603030804020204" pitchFamily="34" charset="0"/>
                <a:cs typeface="DejaVu Sans" panose="020B0603030804020204" pitchFamily="34" charset="0"/>
              </a:rPr>
              <a:t>Lesson Two:</a:t>
            </a:r>
          </a:p>
        </p:txBody>
      </p:sp>
      <p:sp>
        <p:nvSpPr>
          <p:cNvPr id="5" name="TextBox 4"/>
          <p:cNvSpPr txBox="1"/>
          <p:nvPr/>
        </p:nvSpPr>
        <p:spPr>
          <a:xfrm>
            <a:off x="2733955" y="4391561"/>
            <a:ext cx="5190845"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&amp; Experience</a:t>
            </a:r>
          </a:p>
        </p:txBody>
      </p:sp>
    </p:spTree>
    <p:extLst>
      <p:ext uri="{BB962C8B-B14F-4D97-AF65-F5344CB8AC3E}">
        <p14:creationId xmlns:p14="http://schemas.microsoft.com/office/powerpoint/2010/main" val="8809906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3113633"/>
            <a:ext cx="304800" cy="229656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3262085"/>
            <a:ext cx="374721" cy="21537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3414486"/>
            <a:ext cx="374721" cy="199240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3643086"/>
            <a:ext cx="374721" cy="17694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4024086"/>
            <a:ext cx="374721" cy="13794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4527786"/>
            <a:ext cx="374721" cy="88138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400" y="529684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200" y="529290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8000" y="528895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800" y="528501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1716305" y="457200"/>
            <a:ext cx="6271012" cy="769441"/>
          </a:xfrm>
          <a:prstGeom prst="rect">
            <a:avLst/>
          </a:prstGeom>
          <a:noFill/>
        </p:spPr>
        <p:txBody>
          <a:bodyPr wrap="none" rtlCol="0">
            <a:spAutoFit/>
          </a:bodyPr>
          <a:lstStyle/>
          <a:p>
            <a:pPr algn="ctr"/>
            <a:r>
              <a:rPr lang="en-US" sz="4400" b="1" smtClean="0">
                <a:latin typeface="Calibri Light" panose="020F0302020204030204" pitchFamily="34" charset="0"/>
              </a:rPr>
              <a:t>Average Team Performance</a:t>
            </a:r>
            <a:endParaRPr lang="en-US" sz="4400" b="1">
              <a:latin typeface="Calibri Light" panose="020F0302020204030204" pitchFamily="34" charset="0"/>
            </a:endParaRPr>
          </a:p>
        </p:txBody>
      </p:sp>
    </p:spTree>
    <p:extLst>
      <p:ext uri="{BB962C8B-B14F-4D97-AF65-F5344CB8AC3E}">
        <p14:creationId xmlns:p14="http://schemas.microsoft.com/office/powerpoint/2010/main" val="25158493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3744682" y="457200"/>
            <a:ext cx="2214261" cy="769441"/>
          </a:xfrm>
          <a:prstGeom prst="rect">
            <a:avLst/>
          </a:prstGeom>
          <a:noFill/>
        </p:spPr>
        <p:txBody>
          <a:bodyPr wrap="none" rtlCol="0">
            <a:spAutoFit/>
          </a:bodyPr>
          <a:lstStyle/>
          <a:p>
            <a:pPr algn="ctr"/>
            <a:r>
              <a:rPr lang="en-US" sz="4400" b="1" smtClean="0">
                <a:latin typeface="Calibri Light" panose="020F0302020204030204" pitchFamily="34" charset="0"/>
              </a:rPr>
              <a:t>Incentive</a:t>
            </a:r>
            <a:endParaRPr lang="en-US" sz="4400" b="1">
              <a:latin typeface="Calibri Light" panose="020F03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76400"/>
            <a:ext cx="6493306" cy="3117258"/>
          </a:xfrm>
          <a:prstGeom prst="rect">
            <a:avLst/>
          </a:prstGeom>
        </p:spPr>
      </p:pic>
    </p:spTree>
    <p:extLst>
      <p:ext uri="{BB962C8B-B14F-4D97-AF65-F5344CB8AC3E}">
        <p14:creationId xmlns:p14="http://schemas.microsoft.com/office/powerpoint/2010/main" val="33642842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3113633"/>
            <a:ext cx="304800" cy="229656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3262085"/>
            <a:ext cx="374721" cy="21537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3414486"/>
            <a:ext cx="374721" cy="199240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3643086"/>
            <a:ext cx="374721" cy="17694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4024086"/>
            <a:ext cx="374721" cy="13794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4527786"/>
            <a:ext cx="374721" cy="88138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400" y="529684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200" y="529290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8000" y="528895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800" y="528501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1716305" y="457200"/>
            <a:ext cx="6271012" cy="769441"/>
          </a:xfrm>
          <a:prstGeom prst="rect">
            <a:avLst/>
          </a:prstGeom>
          <a:noFill/>
        </p:spPr>
        <p:txBody>
          <a:bodyPr wrap="none" rtlCol="0">
            <a:spAutoFit/>
          </a:bodyPr>
          <a:lstStyle/>
          <a:p>
            <a:pPr algn="ctr"/>
            <a:r>
              <a:rPr lang="en-US" sz="4400" b="1" smtClean="0">
                <a:latin typeface="Calibri Light" panose="020F0302020204030204" pitchFamily="34" charset="0"/>
              </a:rPr>
              <a:t>Average Team Performance</a:t>
            </a:r>
            <a:endParaRPr lang="en-US" sz="4400" b="1">
              <a:latin typeface="Calibri Light" panose="020F0302020204030204" pitchFamily="34" charset="0"/>
            </a:endParaRPr>
          </a:p>
        </p:txBody>
      </p:sp>
    </p:spTree>
    <p:extLst>
      <p:ext uri="{BB962C8B-B14F-4D97-AF65-F5344CB8AC3E}">
        <p14:creationId xmlns:p14="http://schemas.microsoft.com/office/powerpoint/2010/main" val="3529640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5524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5275594"/>
            <a:ext cx="368152" cy="13460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5285013"/>
            <a:ext cx="374721" cy="13078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5285013"/>
            <a:ext cx="374721" cy="121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5275594"/>
            <a:ext cx="374721" cy="136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5296848"/>
            <a:ext cx="374721" cy="10672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5285014"/>
            <a:ext cx="374721" cy="1241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400" y="529684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200" y="529290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8000" y="528895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800" y="528501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1943296" y="457200"/>
            <a:ext cx="5817042" cy="769441"/>
          </a:xfrm>
          <a:prstGeom prst="rect">
            <a:avLst/>
          </a:prstGeom>
          <a:noFill/>
        </p:spPr>
        <p:txBody>
          <a:bodyPr wrap="none" rtlCol="0">
            <a:spAutoFit/>
          </a:bodyPr>
          <a:lstStyle/>
          <a:p>
            <a:pPr algn="ctr"/>
            <a:r>
              <a:rPr lang="en-US" sz="4400" b="1" smtClean="0">
                <a:latin typeface="Calibri Light" panose="020F0302020204030204" pitchFamily="34" charset="0"/>
              </a:rPr>
              <a:t>Incentivized Performance</a:t>
            </a:r>
            <a:endParaRPr lang="en-US" sz="4400" b="1">
              <a:latin typeface="Calibri Light" panose="020F0302020204030204" pitchFamily="34" charset="0"/>
            </a:endParaRPr>
          </a:p>
        </p:txBody>
      </p:sp>
    </p:spTree>
    <p:extLst>
      <p:ext uri="{BB962C8B-B14F-4D97-AF65-F5344CB8AC3E}">
        <p14:creationId xmlns:p14="http://schemas.microsoft.com/office/powerpoint/2010/main" val="39824840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1943293" y="457200"/>
            <a:ext cx="5817042" cy="769441"/>
          </a:xfrm>
          <a:prstGeom prst="rect">
            <a:avLst/>
          </a:prstGeom>
          <a:noFill/>
        </p:spPr>
        <p:txBody>
          <a:bodyPr wrap="none" rtlCol="0">
            <a:spAutoFit/>
          </a:bodyPr>
          <a:lstStyle/>
          <a:p>
            <a:pPr algn="ctr"/>
            <a:r>
              <a:rPr lang="en-US" sz="4400" b="1" smtClean="0">
                <a:latin typeface="Calibri Light" panose="020F0302020204030204" pitchFamily="34" charset="0"/>
              </a:rPr>
              <a:t>Incentivized Performance</a:t>
            </a:r>
            <a:endParaRPr lang="en-US" sz="4400" b="1">
              <a:latin typeface="Calibri Light" panose="020F0302020204030204" pitchFamily="34" charset="0"/>
            </a:endParaRPr>
          </a:p>
        </p:txBody>
      </p:sp>
      <p:sp>
        <p:nvSpPr>
          <p:cNvPr id="39" name="TextBox 38"/>
          <p:cNvSpPr txBox="1"/>
          <p:nvPr/>
        </p:nvSpPr>
        <p:spPr>
          <a:xfrm>
            <a:off x="3449842" y="1600200"/>
            <a:ext cx="1905009"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Four</a:t>
            </a:r>
          </a:p>
        </p:txBody>
      </p:sp>
      <p:sp>
        <p:nvSpPr>
          <p:cNvPr id="41" name="TextBox 40"/>
          <p:cNvSpPr txBox="1"/>
          <p:nvPr/>
        </p:nvSpPr>
        <p:spPr>
          <a:xfrm>
            <a:off x="2667000" y="2491519"/>
            <a:ext cx="3179204"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Months</a:t>
            </a:r>
          </a:p>
        </p:txBody>
      </p:sp>
      <p:sp>
        <p:nvSpPr>
          <p:cNvPr id="42" name="TextBox 41"/>
          <p:cNvSpPr txBox="1"/>
          <p:nvPr/>
        </p:nvSpPr>
        <p:spPr>
          <a:xfrm>
            <a:off x="3966427" y="3352800"/>
            <a:ext cx="2662973"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Later...</a:t>
            </a:r>
          </a:p>
        </p:txBody>
      </p:sp>
    </p:spTree>
    <p:extLst>
      <p:ext uri="{BB962C8B-B14F-4D97-AF65-F5344CB8AC3E}">
        <p14:creationId xmlns:p14="http://schemas.microsoft.com/office/powerpoint/2010/main" val="26800360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3113633"/>
            <a:ext cx="368152" cy="229656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3262085"/>
            <a:ext cx="374721" cy="215371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3414486"/>
            <a:ext cx="374721" cy="199240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3643086"/>
            <a:ext cx="374721" cy="17694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4024086"/>
            <a:ext cx="374721" cy="13794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4527786"/>
            <a:ext cx="374721" cy="88138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400" y="529684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200" y="529290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8000" y="528895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800" y="528501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1716305" y="457200"/>
            <a:ext cx="6271012" cy="769441"/>
          </a:xfrm>
          <a:prstGeom prst="rect">
            <a:avLst/>
          </a:prstGeom>
          <a:noFill/>
        </p:spPr>
        <p:txBody>
          <a:bodyPr wrap="none" rtlCol="0">
            <a:spAutoFit/>
          </a:bodyPr>
          <a:lstStyle/>
          <a:p>
            <a:pPr algn="ctr"/>
            <a:r>
              <a:rPr lang="en-US" sz="4400" b="1" smtClean="0">
                <a:latin typeface="Calibri Light" panose="020F0302020204030204" pitchFamily="34" charset="0"/>
              </a:rPr>
              <a:t>Average Team Performance</a:t>
            </a:r>
            <a:endParaRPr lang="en-US" sz="4400" b="1">
              <a:latin typeface="Calibri Light" panose="020F0302020204030204" pitchFamily="34" charset="0"/>
            </a:endParaRPr>
          </a:p>
        </p:txBody>
      </p:sp>
    </p:spTree>
    <p:extLst>
      <p:ext uri="{BB962C8B-B14F-4D97-AF65-F5344CB8AC3E}">
        <p14:creationId xmlns:p14="http://schemas.microsoft.com/office/powerpoint/2010/main" val="2448064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1226641"/>
            <a:ext cx="368152" cy="418356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1492469"/>
            <a:ext cx="374721" cy="39233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1777413"/>
            <a:ext cx="374721" cy="362947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2265884"/>
            <a:ext cx="374721" cy="314660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2514600"/>
            <a:ext cx="374721" cy="2888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2619828"/>
            <a:ext cx="374721" cy="278934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399" y="3516714"/>
            <a:ext cx="387569" cy="189806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199" y="3899002"/>
            <a:ext cx="400417" cy="15118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7999" y="4044155"/>
            <a:ext cx="413265" cy="136273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799" y="5285014"/>
            <a:ext cx="443517"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1943294" y="457200"/>
            <a:ext cx="5817042" cy="769441"/>
          </a:xfrm>
          <a:prstGeom prst="rect">
            <a:avLst/>
          </a:prstGeom>
          <a:noFill/>
        </p:spPr>
        <p:txBody>
          <a:bodyPr wrap="none" rtlCol="0">
            <a:spAutoFit/>
          </a:bodyPr>
          <a:lstStyle/>
          <a:p>
            <a:pPr algn="ctr"/>
            <a:r>
              <a:rPr lang="en-US" sz="4400" b="1" smtClean="0">
                <a:latin typeface="Calibri Light" panose="020F0302020204030204" pitchFamily="34" charset="0"/>
              </a:rPr>
              <a:t>Incentivized Performance</a:t>
            </a:r>
            <a:endParaRPr lang="en-US" sz="4400" b="1">
              <a:latin typeface="Calibri Light" panose="020F0302020204030204" pitchFamily="34" charset="0"/>
            </a:endParaRPr>
          </a:p>
        </p:txBody>
      </p:sp>
    </p:spTree>
    <p:extLst>
      <p:ext uri="{BB962C8B-B14F-4D97-AF65-F5344CB8AC3E}">
        <p14:creationId xmlns:p14="http://schemas.microsoft.com/office/powerpoint/2010/main" val="40203886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5275594"/>
            <a:ext cx="368152" cy="13460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5285013"/>
            <a:ext cx="374721" cy="13078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5285013"/>
            <a:ext cx="374721" cy="12187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5275594"/>
            <a:ext cx="374721" cy="1368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5296848"/>
            <a:ext cx="374721" cy="10672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5285014"/>
            <a:ext cx="374721" cy="1241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400" y="529684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200" y="529290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8000" y="5288959"/>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800" y="5285014"/>
            <a:ext cx="333780"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2932768" y="457200"/>
            <a:ext cx="3838102" cy="769441"/>
          </a:xfrm>
          <a:prstGeom prst="rect">
            <a:avLst/>
          </a:prstGeom>
          <a:noFill/>
        </p:spPr>
        <p:txBody>
          <a:bodyPr wrap="none" rtlCol="0">
            <a:spAutoFit/>
          </a:bodyPr>
          <a:lstStyle/>
          <a:p>
            <a:pPr algn="ctr"/>
            <a:r>
              <a:rPr lang="en-US" sz="4400" b="1" smtClean="0">
                <a:latin typeface="Calibri Light" panose="020F0302020204030204" pitchFamily="34" charset="0"/>
              </a:rPr>
              <a:t>Incentives Alone</a:t>
            </a:r>
            <a:endParaRPr lang="en-US" sz="4400" b="1">
              <a:latin typeface="Calibri Light" panose="020F0302020204030204" pitchFamily="34" charset="0"/>
            </a:endParaRPr>
          </a:p>
        </p:txBody>
      </p:sp>
    </p:spTree>
    <p:extLst>
      <p:ext uri="{BB962C8B-B14F-4D97-AF65-F5344CB8AC3E}">
        <p14:creationId xmlns:p14="http://schemas.microsoft.com/office/powerpoint/2010/main" val="9078969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099459" y="5471886"/>
            <a:ext cx="7467600" cy="0"/>
          </a:xfrm>
          <a:prstGeom prst="straightConnector1">
            <a:avLst/>
          </a:prstGeom>
          <a:ln w="5715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099459" y="838200"/>
            <a:ext cx="0" cy="4648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735" y="4633686"/>
            <a:ext cx="444352" cy="707886"/>
          </a:xfrm>
          <a:prstGeom prst="rect">
            <a:avLst/>
          </a:prstGeom>
          <a:noFill/>
        </p:spPr>
        <p:txBody>
          <a:bodyPr wrap="none" rtlCol="0">
            <a:spAutoFit/>
          </a:bodyPr>
          <a:lstStyle/>
          <a:p>
            <a:r>
              <a:rPr lang="en-US" sz="4000" b="1" smtClean="0"/>
              <a:t>0</a:t>
            </a:r>
            <a:endParaRPr lang="en-US" sz="4000" b="1"/>
          </a:p>
        </p:txBody>
      </p:sp>
      <p:sp>
        <p:nvSpPr>
          <p:cNvPr id="8" name="TextBox 7"/>
          <p:cNvSpPr txBox="1"/>
          <p:nvPr/>
        </p:nvSpPr>
        <p:spPr>
          <a:xfrm>
            <a:off x="381001" y="3744372"/>
            <a:ext cx="704039" cy="707886"/>
          </a:xfrm>
          <a:prstGeom prst="rect">
            <a:avLst/>
          </a:prstGeom>
          <a:noFill/>
        </p:spPr>
        <p:txBody>
          <a:bodyPr wrap="none" rtlCol="0">
            <a:spAutoFit/>
          </a:bodyPr>
          <a:lstStyle/>
          <a:p>
            <a:r>
              <a:rPr lang="en-US" sz="4000" b="1" smtClean="0"/>
              <a:t>10</a:t>
            </a:r>
            <a:endParaRPr lang="en-US" sz="4000" b="1"/>
          </a:p>
        </p:txBody>
      </p:sp>
      <p:sp>
        <p:nvSpPr>
          <p:cNvPr id="9" name="TextBox 8"/>
          <p:cNvSpPr txBox="1"/>
          <p:nvPr/>
        </p:nvSpPr>
        <p:spPr>
          <a:xfrm>
            <a:off x="381000" y="2808828"/>
            <a:ext cx="704039" cy="707886"/>
          </a:xfrm>
          <a:prstGeom prst="rect">
            <a:avLst/>
          </a:prstGeom>
          <a:noFill/>
        </p:spPr>
        <p:txBody>
          <a:bodyPr wrap="none" rtlCol="0">
            <a:spAutoFit/>
          </a:bodyPr>
          <a:lstStyle/>
          <a:p>
            <a:r>
              <a:rPr lang="en-US" sz="4000" b="1"/>
              <a:t>2</a:t>
            </a:r>
            <a:r>
              <a:rPr lang="en-US" sz="4000" b="1" smtClean="0"/>
              <a:t>0</a:t>
            </a:r>
            <a:endParaRPr lang="en-US" sz="4000" b="1"/>
          </a:p>
        </p:txBody>
      </p:sp>
      <p:sp>
        <p:nvSpPr>
          <p:cNvPr id="10" name="TextBox 9"/>
          <p:cNvSpPr txBox="1"/>
          <p:nvPr/>
        </p:nvSpPr>
        <p:spPr>
          <a:xfrm>
            <a:off x="381001" y="1911942"/>
            <a:ext cx="704039" cy="707886"/>
          </a:xfrm>
          <a:prstGeom prst="rect">
            <a:avLst/>
          </a:prstGeom>
          <a:noFill/>
        </p:spPr>
        <p:txBody>
          <a:bodyPr wrap="none" rtlCol="0">
            <a:spAutoFit/>
          </a:bodyPr>
          <a:lstStyle/>
          <a:p>
            <a:r>
              <a:rPr lang="en-US" sz="4000" b="1" smtClean="0"/>
              <a:t>30</a:t>
            </a:r>
            <a:endParaRPr lang="en-US" sz="4000" b="1"/>
          </a:p>
        </p:txBody>
      </p:sp>
      <p:sp>
        <p:nvSpPr>
          <p:cNvPr id="11" name="Rectangle 10"/>
          <p:cNvSpPr/>
          <p:nvPr/>
        </p:nvSpPr>
        <p:spPr>
          <a:xfrm>
            <a:off x="1371600" y="1226641"/>
            <a:ext cx="368152" cy="418356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10227" y="1492469"/>
            <a:ext cx="374721" cy="39233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96027" y="1777413"/>
            <a:ext cx="374721" cy="362947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4485" y="2265884"/>
            <a:ext cx="374721" cy="314660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5771" y="2514600"/>
            <a:ext cx="374721" cy="2888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00599" y="2619828"/>
            <a:ext cx="374721" cy="278934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399" y="3516714"/>
            <a:ext cx="387569" cy="189806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295400" y="5471886"/>
            <a:ext cx="444352" cy="707886"/>
          </a:xfrm>
          <a:prstGeom prst="rect">
            <a:avLst/>
          </a:prstGeom>
          <a:noFill/>
        </p:spPr>
        <p:txBody>
          <a:bodyPr wrap="none" rtlCol="0">
            <a:spAutoFit/>
          </a:bodyPr>
          <a:lstStyle/>
          <a:p>
            <a:r>
              <a:rPr lang="en-US" sz="4000" b="1" smtClean="0"/>
              <a:t>1</a:t>
            </a:r>
            <a:endParaRPr lang="en-US" sz="4000" b="1"/>
          </a:p>
        </p:txBody>
      </p:sp>
      <p:sp>
        <p:nvSpPr>
          <p:cNvPr id="26" name="TextBox 25"/>
          <p:cNvSpPr txBox="1"/>
          <p:nvPr/>
        </p:nvSpPr>
        <p:spPr>
          <a:xfrm>
            <a:off x="1936377" y="5471886"/>
            <a:ext cx="444352" cy="707886"/>
          </a:xfrm>
          <a:prstGeom prst="rect">
            <a:avLst/>
          </a:prstGeom>
          <a:noFill/>
        </p:spPr>
        <p:txBody>
          <a:bodyPr wrap="none" rtlCol="0">
            <a:spAutoFit/>
          </a:bodyPr>
          <a:lstStyle/>
          <a:p>
            <a:r>
              <a:rPr lang="en-US" sz="4000" b="1" smtClean="0"/>
              <a:t>2</a:t>
            </a:r>
            <a:endParaRPr lang="en-US" sz="4000" b="1"/>
          </a:p>
        </p:txBody>
      </p:sp>
      <p:sp>
        <p:nvSpPr>
          <p:cNvPr id="27" name="TextBox 26"/>
          <p:cNvSpPr txBox="1"/>
          <p:nvPr/>
        </p:nvSpPr>
        <p:spPr>
          <a:xfrm>
            <a:off x="2635025" y="5471886"/>
            <a:ext cx="444352" cy="707886"/>
          </a:xfrm>
          <a:prstGeom prst="rect">
            <a:avLst/>
          </a:prstGeom>
          <a:noFill/>
        </p:spPr>
        <p:txBody>
          <a:bodyPr wrap="none" rtlCol="0">
            <a:spAutoFit/>
          </a:bodyPr>
          <a:lstStyle/>
          <a:p>
            <a:r>
              <a:rPr lang="en-US" sz="4000" b="1" smtClean="0"/>
              <a:t>3</a:t>
            </a:r>
            <a:endParaRPr lang="en-US" sz="4000" b="1"/>
          </a:p>
        </p:txBody>
      </p:sp>
      <p:sp>
        <p:nvSpPr>
          <p:cNvPr id="29" name="TextBox 28"/>
          <p:cNvSpPr txBox="1"/>
          <p:nvPr/>
        </p:nvSpPr>
        <p:spPr>
          <a:xfrm>
            <a:off x="3333673" y="5471886"/>
            <a:ext cx="444352" cy="707886"/>
          </a:xfrm>
          <a:prstGeom prst="rect">
            <a:avLst/>
          </a:prstGeom>
          <a:noFill/>
        </p:spPr>
        <p:txBody>
          <a:bodyPr wrap="none" rtlCol="0">
            <a:spAutoFit/>
          </a:bodyPr>
          <a:lstStyle/>
          <a:p>
            <a:r>
              <a:rPr lang="en-US" sz="4000" b="1" smtClean="0"/>
              <a:t>4</a:t>
            </a:r>
            <a:endParaRPr lang="en-US" sz="4000" b="1"/>
          </a:p>
        </p:txBody>
      </p:sp>
      <p:sp>
        <p:nvSpPr>
          <p:cNvPr id="30" name="TextBox 29"/>
          <p:cNvSpPr txBox="1"/>
          <p:nvPr/>
        </p:nvSpPr>
        <p:spPr>
          <a:xfrm>
            <a:off x="4032321" y="5471886"/>
            <a:ext cx="444352" cy="707886"/>
          </a:xfrm>
          <a:prstGeom prst="rect">
            <a:avLst/>
          </a:prstGeom>
          <a:noFill/>
        </p:spPr>
        <p:txBody>
          <a:bodyPr wrap="none" rtlCol="0">
            <a:spAutoFit/>
          </a:bodyPr>
          <a:lstStyle/>
          <a:p>
            <a:r>
              <a:rPr lang="en-US" sz="4000" b="1" smtClean="0"/>
              <a:t>5</a:t>
            </a:r>
            <a:endParaRPr lang="en-US" sz="4000" b="1"/>
          </a:p>
        </p:txBody>
      </p:sp>
      <p:sp>
        <p:nvSpPr>
          <p:cNvPr id="31" name="TextBox 30"/>
          <p:cNvSpPr txBox="1"/>
          <p:nvPr/>
        </p:nvSpPr>
        <p:spPr>
          <a:xfrm>
            <a:off x="4730969" y="5471886"/>
            <a:ext cx="444352" cy="707886"/>
          </a:xfrm>
          <a:prstGeom prst="rect">
            <a:avLst/>
          </a:prstGeom>
          <a:noFill/>
        </p:spPr>
        <p:txBody>
          <a:bodyPr wrap="none" rtlCol="0">
            <a:spAutoFit/>
          </a:bodyPr>
          <a:lstStyle/>
          <a:p>
            <a:r>
              <a:rPr lang="en-US" sz="4000" b="1" smtClean="0"/>
              <a:t>6</a:t>
            </a:r>
            <a:endParaRPr lang="en-US" sz="4000" b="1"/>
          </a:p>
        </p:txBody>
      </p:sp>
      <p:sp>
        <p:nvSpPr>
          <p:cNvPr id="32" name="TextBox 31"/>
          <p:cNvSpPr txBox="1"/>
          <p:nvPr/>
        </p:nvSpPr>
        <p:spPr>
          <a:xfrm>
            <a:off x="5429617" y="5471886"/>
            <a:ext cx="444352" cy="707886"/>
          </a:xfrm>
          <a:prstGeom prst="rect">
            <a:avLst/>
          </a:prstGeom>
          <a:noFill/>
        </p:spPr>
        <p:txBody>
          <a:bodyPr wrap="none" rtlCol="0">
            <a:spAutoFit/>
          </a:bodyPr>
          <a:lstStyle/>
          <a:p>
            <a:r>
              <a:rPr lang="en-US" sz="4000" b="1" smtClean="0"/>
              <a:t>7</a:t>
            </a:r>
            <a:endParaRPr lang="en-US" sz="4000" b="1"/>
          </a:p>
        </p:txBody>
      </p:sp>
      <p:sp>
        <p:nvSpPr>
          <p:cNvPr id="33" name="TextBox 32"/>
          <p:cNvSpPr txBox="1"/>
          <p:nvPr/>
        </p:nvSpPr>
        <p:spPr>
          <a:xfrm>
            <a:off x="6128265" y="5471886"/>
            <a:ext cx="444352" cy="707886"/>
          </a:xfrm>
          <a:prstGeom prst="rect">
            <a:avLst/>
          </a:prstGeom>
          <a:noFill/>
        </p:spPr>
        <p:txBody>
          <a:bodyPr wrap="none" rtlCol="0">
            <a:spAutoFit/>
          </a:bodyPr>
          <a:lstStyle/>
          <a:p>
            <a:r>
              <a:rPr lang="en-US" sz="4000" b="1" smtClean="0"/>
              <a:t>8</a:t>
            </a:r>
            <a:endParaRPr lang="en-US" sz="4000" b="1"/>
          </a:p>
        </p:txBody>
      </p:sp>
      <p:sp>
        <p:nvSpPr>
          <p:cNvPr id="34" name="TextBox 33"/>
          <p:cNvSpPr txBox="1"/>
          <p:nvPr/>
        </p:nvSpPr>
        <p:spPr>
          <a:xfrm>
            <a:off x="6826913" y="5471886"/>
            <a:ext cx="444352" cy="707886"/>
          </a:xfrm>
          <a:prstGeom prst="rect">
            <a:avLst/>
          </a:prstGeom>
          <a:noFill/>
        </p:spPr>
        <p:txBody>
          <a:bodyPr wrap="none" rtlCol="0">
            <a:spAutoFit/>
          </a:bodyPr>
          <a:lstStyle/>
          <a:p>
            <a:r>
              <a:rPr lang="en-US" sz="4000" b="1" smtClean="0"/>
              <a:t>9</a:t>
            </a:r>
            <a:endParaRPr lang="en-US" sz="4000" b="1"/>
          </a:p>
        </p:txBody>
      </p:sp>
      <p:sp>
        <p:nvSpPr>
          <p:cNvPr id="35" name="TextBox 34"/>
          <p:cNvSpPr txBox="1"/>
          <p:nvPr/>
        </p:nvSpPr>
        <p:spPr>
          <a:xfrm>
            <a:off x="7525561" y="5471886"/>
            <a:ext cx="704039" cy="707886"/>
          </a:xfrm>
          <a:prstGeom prst="rect">
            <a:avLst/>
          </a:prstGeom>
          <a:noFill/>
        </p:spPr>
        <p:txBody>
          <a:bodyPr wrap="none" rtlCol="0">
            <a:spAutoFit/>
          </a:bodyPr>
          <a:lstStyle/>
          <a:p>
            <a:r>
              <a:rPr lang="en-US" sz="4000" b="1" smtClean="0"/>
              <a:t>10</a:t>
            </a:r>
            <a:endParaRPr lang="en-US" sz="4000" b="1"/>
          </a:p>
        </p:txBody>
      </p:sp>
      <p:sp>
        <p:nvSpPr>
          <p:cNvPr id="36" name="Rectangle 35"/>
          <p:cNvSpPr/>
          <p:nvPr/>
        </p:nvSpPr>
        <p:spPr>
          <a:xfrm>
            <a:off x="6172199" y="3899002"/>
            <a:ext cx="400417" cy="15118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57999" y="4044155"/>
            <a:ext cx="413265" cy="136273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543799" y="5285014"/>
            <a:ext cx="443517" cy="1179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70240" y="6190658"/>
            <a:ext cx="991618" cy="461665"/>
          </a:xfrm>
          <a:prstGeom prst="rect">
            <a:avLst/>
          </a:prstGeom>
          <a:noFill/>
        </p:spPr>
        <p:txBody>
          <a:bodyPr wrap="none" rtlCol="0">
            <a:spAutoFit/>
          </a:bodyPr>
          <a:lstStyle/>
          <a:p>
            <a:r>
              <a:rPr lang="en-US" sz="2400" b="1" smtClean="0"/>
              <a:t>Teams</a:t>
            </a:r>
            <a:endParaRPr lang="en-US" sz="2400" b="1"/>
          </a:p>
        </p:txBody>
      </p:sp>
      <p:sp>
        <p:nvSpPr>
          <p:cNvPr id="40" name="TextBox 39"/>
          <p:cNvSpPr txBox="1"/>
          <p:nvPr/>
        </p:nvSpPr>
        <p:spPr>
          <a:xfrm>
            <a:off x="2150502" y="457200"/>
            <a:ext cx="5402634" cy="769441"/>
          </a:xfrm>
          <a:prstGeom prst="rect">
            <a:avLst/>
          </a:prstGeom>
          <a:noFill/>
        </p:spPr>
        <p:txBody>
          <a:bodyPr wrap="none" rtlCol="0">
            <a:spAutoFit/>
          </a:bodyPr>
          <a:lstStyle/>
          <a:p>
            <a:pPr algn="ctr"/>
            <a:r>
              <a:rPr lang="en-US" sz="4400" b="1" smtClean="0">
                <a:latin typeface="Calibri Light" panose="020F0302020204030204" pitchFamily="34" charset="0"/>
              </a:rPr>
              <a:t>Incentives + Experience</a:t>
            </a:r>
            <a:endParaRPr lang="en-US" sz="4400" b="1">
              <a:latin typeface="Calibri Light" panose="020F0302020204030204" pitchFamily="34" charset="0"/>
            </a:endParaRPr>
          </a:p>
        </p:txBody>
      </p:sp>
    </p:spTree>
    <p:extLst>
      <p:ext uri="{BB962C8B-B14F-4D97-AF65-F5344CB8AC3E}">
        <p14:creationId xmlns:p14="http://schemas.microsoft.com/office/powerpoint/2010/main" val="1097001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466396" y="2279741"/>
            <a:ext cx="6197146"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The Importance</a:t>
            </a:r>
          </a:p>
        </p:txBody>
      </p:sp>
      <p:sp>
        <p:nvSpPr>
          <p:cNvPr id="3" name="TextBox 2"/>
          <p:cNvSpPr txBox="1"/>
          <p:nvPr/>
        </p:nvSpPr>
        <p:spPr>
          <a:xfrm>
            <a:off x="3338859" y="3400961"/>
            <a:ext cx="3214341"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of Small</a:t>
            </a:r>
          </a:p>
        </p:txBody>
      </p:sp>
      <p:sp>
        <p:nvSpPr>
          <p:cNvPr id="4" name="TextBox 3"/>
          <p:cNvSpPr txBox="1"/>
          <p:nvPr/>
        </p:nvSpPr>
        <p:spPr>
          <a:xfrm>
            <a:off x="762000" y="1498937"/>
            <a:ext cx="3776931" cy="1015663"/>
          </a:xfrm>
          <a:prstGeom prst="rect">
            <a:avLst/>
          </a:prstGeom>
          <a:noFill/>
        </p:spPr>
        <p:txBody>
          <a:bodyPr wrap="none" rtlCol="0">
            <a:spAutoFit/>
          </a:bodyPr>
          <a:lstStyle/>
          <a:p>
            <a:r>
              <a:rPr lang="en-US" sz="6000" spc="-400" smtClean="0">
                <a:solidFill>
                  <a:srgbClr val="FF0000"/>
                </a:solidFill>
                <a:latin typeface="Calibri Light" panose="020F0302020204030204" pitchFamily="34" charset="0"/>
                <a:ea typeface="DejaVu Sans" panose="020B0603030804020204" pitchFamily="34" charset="0"/>
                <a:cs typeface="DejaVu Sans" panose="020B0603030804020204" pitchFamily="34" charset="0"/>
              </a:rPr>
              <a:t>Lesson Three:</a:t>
            </a:r>
          </a:p>
        </p:txBody>
      </p:sp>
      <p:sp>
        <p:nvSpPr>
          <p:cNvPr id="5" name="TextBox 4"/>
          <p:cNvSpPr txBox="1"/>
          <p:nvPr/>
        </p:nvSpPr>
        <p:spPr>
          <a:xfrm>
            <a:off x="3900309" y="4391561"/>
            <a:ext cx="2119491"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Wins</a:t>
            </a:r>
          </a:p>
        </p:txBody>
      </p:sp>
    </p:spTree>
    <p:extLst>
      <p:ext uri="{BB962C8B-B14F-4D97-AF65-F5344CB8AC3E}">
        <p14:creationId xmlns:p14="http://schemas.microsoft.com/office/powerpoint/2010/main" val="41182821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30" y="2057400"/>
            <a:ext cx="3792070" cy="2736288"/>
          </a:xfrm>
          <a:prstGeom prst="rect">
            <a:avLst/>
          </a:prstGeom>
          <a:ln w="57150">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320" y="2057400"/>
            <a:ext cx="3751280" cy="2743200"/>
          </a:xfrm>
          <a:prstGeom prst="rect">
            <a:avLst/>
          </a:prstGeom>
          <a:ln w="57150">
            <a:solidFill>
              <a:schemeClr val="tx1"/>
            </a:solidFill>
          </a:ln>
        </p:spPr>
      </p:pic>
      <p:sp>
        <p:nvSpPr>
          <p:cNvPr id="4" name="TextBox 3"/>
          <p:cNvSpPr txBox="1"/>
          <p:nvPr/>
        </p:nvSpPr>
        <p:spPr>
          <a:xfrm>
            <a:off x="3831814" y="449759"/>
            <a:ext cx="1448025" cy="769441"/>
          </a:xfrm>
          <a:prstGeom prst="rect">
            <a:avLst/>
          </a:prstGeom>
          <a:noFill/>
        </p:spPr>
        <p:txBody>
          <a:bodyPr wrap="none" rtlCol="0">
            <a:spAutoFit/>
          </a:bodyPr>
          <a:lstStyle/>
          <a:p>
            <a:pPr algn="ctr"/>
            <a:r>
              <a:rPr lang="en-US" sz="4400" b="1" smtClean="0">
                <a:latin typeface="Calibri Light" panose="020F0302020204030204" pitchFamily="34" charset="0"/>
              </a:rPr>
              <a:t>Why?</a:t>
            </a:r>
            <a:endParaRPr lang="en-US" sz="4400" b="1">
              <a:latin typeface="Calibri Light" panose="020F0302020204030204" pitchFamily="34" charset="0"/>
            </a:endParaRPr>
          </a:p>
        </p:txBody>
      </p:sp>
      <p:sp>
        <p:nvSpPr>
          <p:cNvPr id="5" name="TextBox 4"/>
          <p:cNvSpPr txBox="1"/>
          <p:nvPr/>
        </p:nvSpPr>
        <p:spPr>
          <a:xfrm>
            <a:off x="1906487" y="5021759"/>
            <a:ext cx="929357" cy="769441"/>
          </a:xfrm>
          <a:prstGeom prst="rect">
            <a:avLst/>
          </a:prstGeom>
          <a:noFill/>
        </p:spPr>
        <p:txBody>
          <a:bodyPr wrap="none" rtlCol="0">
            <a:spAutoFit/>
          </a:bodyPr>
          <a:lstStyle/>
          <a:p>
            <a:pPr algn="ctr"/>
            <a:r>
              <a:rPr lang="en-US" sz="4400" b="1" smtClean="0">
                <a:solidFill>
                  <a:srgbClr val="FF0000"/>
                </a:solidFill>
                <a:latin typeface="Calibri Light" panose="020F0302020204030204" pitchFamily="34" charset="0"/>
              </a:rPr>
              <a:t>Fail</a:t>
            </a:r>
            <a:endParaRPr lang="en-US" sz="4400" b="1">
              <a:solidFill>
                <a:srgbClr val="FF0000"/>
              </a:solidFill>
              <a:latin typeface="Calibri Light" panose="020F0302020204030204" pitchFamily="34" charset="0"/>
            </a:endParaRPr>
          </a:p>
        </p:txBody>
      </p:sp>
      <p:sp>
        <p:nvSpPr>
          <p:cNvPr id="6" name="TextBox 5"/>
          <p:cNvSpPr txBox="1"/>
          <p:nvPr/>
        </p:nvSpPr>
        <p:spPr>
          <a:xfrm>
            <a:off x="6194587" y="5021759"/>
            <a:ext cx="1080745" cy="769441"/>
          </a:xfrm>
          <a:prstGeom prst="rect">
            <a:avLst/>
          </a:prstGeom>
          <a:noFill/>
        </p:spPr>
        <p:txBody>
          <a:bodyPr wrap="none" rtlCol="0">
            <a:spAutoFit/>
          </a:bodyPr>
          <a:lstStyle/>
          <a:p>
            <a:pPr algn="ctr"/>
            <a:r>
              <a:rPr lang="en-US" sz="4400" b="1" smtClean="0">
                <a:solidFill>
                  <a:srgbClr val="FF0000"/>
                </a:solidFill>
                <a:latin typeface="Calibri Light" panose="020F0302020204030204" pitchFamily="34" charset="0"/>
              </a:rPr>
              <a:t>Win</a:t>
            </a:r>
            <a:endParaRPr lang="en-US" sz="4400" b="1">
              <a:solidFill>
                <a:srgbClr val="FF0000"/>
              </a:solidFill>
              <a:latin typeface="Calibri Light" panose="020F0302020204030204" pitchFamily="34" charset="0"/>
            </a:endParaRPr>
          </a:p>
        </p:txBody>
      </p:sp>
    </p:spTree>
    <p:extLst>
      <p:ext uri="{BB962C8B-B14F-4D97-AF65-F5344CB8AC3E}">
        <p14:creationId xmlns:p14="http://schemas.microsoft.com/office/powerpoint/2010/main" val="10590678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18" y="685800"/>
            <a:ext cx="1685364" cy="1216128"/>
          </a:xfrm>
          <a:prstGeom prst="rect">
            <a:avLst/>
          </a:prstGeom>
          <a:ln w="57150">
            <a:solidFill>
              <a:schemeClr val="tx1"/>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300" y="4859832"/>
            <a:ext cx="1749982" cy="1279710"/>
          </a:xfrm>
          <a:prstGeom prst="rect">
            <a:avLst/>
          </a:prstGeom>
          <a:ln w="57150">
            <a:solidFill>
              <a:schemeClr val="tx1"/>
            </a:solidFill>
          </a:ln>
        </p:spPr>
      </p:pic>
      <p:sp>
        <p:nvSpPr>
          <p:cNvPr id="7" name="TextBox 6"/>
          <p:cNvSpPr txBox="1"/>
          <p:nvPr/>
        </p:nvSpPr>
        <p:spPr>
          <a:xfrm>
            <a:off x="464300" y="3189459"/>
            <a:ext cx="674608" cy="400110"/>
          </a:xfrm>
          <a:prstGeom prst="rect">
            <a:avLst/>
          </a:prstGeom>
          <a:noFill/>
        </p:spPr>
        <p:txBody>
          <a:bodyPr wrap="none" rtlCol="0">
            <a:spAutoFit/>
          </a:bodyPr>
          <a:lstStyle/>
          <a:p>
            <a:r>
              <a:rPr lang="en-US" sz="2000" b="1" smtClean="0">
                <a:solidFill>
                  <a:schemeClr val="tx1">
                    <a:lumMod val="65000"/>
                    <a:lumOff val="35000"/>
                  </a:schemeClr>
                </a:solidFill>
                <a:latin typeface="Calibri Light" panose="020F0302020204030204" pitchFamily="34" charset="0"/>
              </a:rPr>
              <a:t>Start</a:t>
            </a:r>
            <a:endParaRPr lang="en-US" sz="2000" b="1">
              <a:solidFill>
                <a:schemeClr val="tx1">
                  <a:lumMod val="65000"/>
                  <a:lumOff val="35000"/>
                </a:schemeClr>
              </a:solidFill>
              <a:latin typeface="Calibri Light" panose="020F0302020204030204" pitchFamily="34" charset="0"/>
            </a:endParaRPr>
          </a:p>
        </p:txBody>
      </p:sp>
      <p:sp>
        <p:nvSpPr>
          <p:cNvPr id="8" name="TextBox 7"/>
          <p:cNvSpPr txBox="1"/>
          <p:nvPr/>
        </p:nvSpPr>
        <p:spPr>
          <a:xfrm>
            <a:off x="7784289" y="3022545"/>
            <a:ext cx="1018933" cy="707886"/>
          </a:xfrm>
          <a:prstGeom prst="rect">
            <a:avLst/>
          </a:prstGeom>
          <a:noFill/>
        </p:spPr>
        <p:txBody>
          <a:bodyPr wrap="none" rtlCol="0">
            <a:spAutoFit/>
          </a:bodyPr>
          <a:lstStyle/>
          <a:p>
            <a:pPr algn="ctr"/>
            <a:r>
              <a:rPr lang="en-US" sz="2000" b="1" smtClean="0">
                <a:solidFill>
                  <a:schemeClr val="tx1">
                    <a:lumMod val="65000"/>
                    <a:lumOff val="35000"/>
                  </a:schemeClr>
                </a:solidFill>
                <a:latin typeface="Calibri Light" panose="020F0302020204030204" pitchFamily="34" charset="0"/>
              </a:rPr>
              <a:t>18</a:t>
            </a:r>
          </a:p>
          <a:p>
            <a:pPr algn="ctr"/>
            <a:r>
              <a:rPr lang="en-US" sz="2000" b="1" smtClean="0">
                <a:solidFill>
                  <a:schemeClr val="tx1">
                    <a:lumMod val="65000"/>
                    <a:lumOff val="35000"/>
                  </a:schemeClr>
                </a:solidFill>
                <a:latin typeface="Calibri Light" panose="020F0302020204030204" pitchFamily="34" charset="0"/>
              </a:rPr>
              <a:t>minutes</a:t>
            </a:r>
            <a:endParaRPr lang="en-US" sz="2000" b="1">
              <a:solidFill>
                <a:schemeClr val="tx1">
                  <a:lumMod val="65000"/>
                  <a:lumOff val="35000"/>
                </a:schemeClr>
              </a:solidFill>
              <a:latin typeface="Calibri Light" panose="020F0302020204030204" pitchFamily="34" charset="0"/>
            </a:endParaRPr>
          </a:p>
        </p:txBody>
      </p:sp>
      <p:cxnSp>
        <p:nvCxnSpPr>
          <p:cNvPr id="9" name="Straight Arrow Connector 8"/>
          <p:cNvCxnSpPr>
            <a:stCxn id="7" idx="3"/>
            <a:endCxn id="8" idx="1"/>
          </p:cNvCxnSpPr>
          <p:nvPr/>
        </p:nvCxnSpPr>
        <p:spPr>
          <a:xfrm flipV="1">
            <a:off x="1138908" y="3376488"/>
            <a:ext cx="6645381" cy="13026"/>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667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9718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2766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14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62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91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958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8006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1054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4102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715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198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3246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294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9342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239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590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956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2004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5052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8100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14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4196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7244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0292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340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38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9436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2484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5532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8580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162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798" y="858404"/>
            <a:ext cx="762002" cy="721592"/>
          </a:xfrm>
          <a:prstGeom prst="rect">
            <a:avLst/>
          </a:prstGeom>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5568" y="5257406"/>
            <a:ext cx="762002" cy="721592"/>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598" y="5281240"/>
            <a:ext cx="762002" cy="721592"/>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5305074"/>
            <a:ext cx="762002" cy="721592"/>
          </a:xfrm>
          <a:prstGeom prst="rect">
            <a:avLst/>
          </a:prstGeom>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8998" y="5328908"/>
            <a:ext cx="762002" cy="721592"/>
          </a:xfrm>
          <a:prstGeom prst="rect">
            <a:avLst/>
          </a:prstGeom>
        </p:spPr>
      </p:pic>
    </p:spTree>
    <p:extLst>
      <p:ext uri="{BB962C8B-B14F-4D97-AF65-F5344CB8AC3E}">
        <p14:creationId xmlns:p14="http://schemas.microsoft.com/office/powerpoint/2010/main" val="1253152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18" y="685800"/>
            <a:ext cx="1685364" cy="1216128"/>
          </a:xfrm>
          <a:prstGeom prst="rect">
            <a:avLst/>
          </a:prstGeom>
          <a:ln w="57150">
            <a:solidFill>
              <a:schemeClr val="tx1"/>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300" y="4859832"/>
            <a:ext cx="1749982" cy="1279710"/>
          </a:xfrm>
          <a:prstGeom prst="rect">
            <a:avLst/>
          </a:prstGeom>
          <a:ln w="57150">
            <a:solidFill>
              <a:schemeClr val="tx1"/>
            </a:solidFill>
          </a:ln>
        </p:spPr>
      </p:pic>
      <p:sp>
        <p:nvSpPr>
          <p:cNvPr id="7" name="TextBox 6"/>
          <p:cNvSpPr txBox="1"/>
          <p:nvPr/>
        </p:nvSpPr>
        <p:spPr>
          <a:xfrm>
            <a:off x="464300" y="3189459"/>
            <a:ext cx="674608" cy="400110"/>
          </a:xfrm>
          <a:prstGeom prst="rect">
            <a:avLst/>
          </a:prstGeom>
          <a:noFill/>
        </p:spPr>
        <p:txBody>
          <a:bodyPr wrap="none" rtlCol="0">
            <a:spAutoFit/>
          </a:bodyPr>
          <a:lstStyle/>
          <a:p>
            <a:r>
              <a:rPr lang="en-US" sz="2000" b="1" smtClean="0">
                <a:solidFill>
                  <a:schemeClr val="tx1">
                    <a:lumMod val="65000"/>
                    <a:lumOff val="35000"/>
                  </a:schemeClr>
                </a:solidFill>
                <a:latin typeface="Calibri Light" panose="020F0302020204030204" pitchFamily="34" charset="0"/>
              </a:rPr>
              <a:t>Start</a:t>
            </a:r>
            <a:endParaRPr lang="en-US" sz="2000" b="1">
              <a:solidFill>
                <a:schemeClr val="tx1">
                  <a:lumMod val="65000"/>
                  <a:lumOff val="35000"/>
                </a:schemeClr>
              </a:solidFill>
              <a:latin typeface="Calibri Light" panose="020F0302020204030204" pitchFamily="34" charset="0"/>
            </a:endParaRPr>
          </a:p>
        </p:txBody>
      </p:sp>
      <p:sp>
        <p:nvSpPr>
          <p:cNvPr id="8" name="TextBox 7"/>
          <p:cNvSpPr txBox="1"/>
          <p:nvPr/>
        </p:nvSpPr>
        <p:spPr>
          <a:xfrm>
            <a:off x="7784289" y="3022545"/>
            <a:ext cx="1018933" cy="707886"/>
          </a:xfrm>
          <a:prstGeom prst="rect">
            <a:avLst/>
          </a:prstGeom>
          <a:noFill/>
        </p:spPr>
        <p:txBody>
          <a:bodyPr wrap="none" rtlCol="0">
            <a:spAutoFit/>
          </a:bodyPr>
          <a:lstStyle/>
          <a:p>
            <a:pPr algn="ctr"/>
            <a:r>
              <a:rPr lang="en-US" sz="2000" b="1" smtClean="0">
                <a:solidFill>
                  <a:schemeClr val="tx1">
                    <a:lumMod val="65000"/>
                    <a:lumOff val="35000"/>
                  </a:schemeClr>
                </a:solidFill>
                <a:latin typeface="Calibri Light" panose="020F0302020204030204" pitchFamily="34" charset="0"/>
              </a:rPr>
              <a:t>18</a:t>
            </a:r>
          </a:p>
          <a:p>
            <a:pPr algn="ctr"/>
            <a:r>
              <a:rPr lang="en-US" sz="2000" b="1" smtClean="0">
                <a:solidFill>
                  <a:schemeClr val="tx1">
                    <a:lumMod val="65000"/>
                    <a:lumOff val="35000"/>
                  </a:schemeClr>
                </a:solidFill>
                <a:latin typeface="Calibri Light" panose="020F0302020204030204" pitchFamily="34" charset="0"/>
              </a:rPr>
              <a:t>minutes</a:t>
            </a:r>
            <a:endParaRPr lang="en-US" sz="2000" b="1">
              <a:solidFill>
                <a:schemeClr val="tx1">
                  <a:lumMod val="65000"/>
                  <a:lumOff val="35000"/>
                </a:schemeClr>
              </a:solidFill>
              <a:latin typeface="Calibri Light" panose="020F0302020204030204" pitchFamily="34" charset="0"/>
            </a:endParaRPr>
          </a:p>
        </p:txBody>
      </p:sp>
      <p:cxnSp>
        <p:nvCxnSpPr>
          <p:cNvPr id="9" name="Straight Arrow Connector 8"/>
          <p:cNvCxnSpPr>
            <a:stCxn id="7" idx="3"/>
            <a:endCxn id="8" idx="1"/>
          </p:cNvCxnSpPr>
          <p:nvPr/>
        </p:nvCxnSpPr>
        <p:spPr>
          <a:xfrm flipV="1">
            <a:off x="1138908" y="3376488"/>
            <a:ext cx="6645381" cy="13026"/>
          </a:xfrm>
          <a:prstGeom prst="straightConnector1">
            <a:avLst/>
          </a:prstGeom>
          <a:ln w="381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667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9718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2766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814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62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91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4958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8006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1054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4102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715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198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3246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294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9342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239000" y="554200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590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956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2004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5052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8100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14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4196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7244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0292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340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38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9436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2484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65532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8580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162800" y="1219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798" y="858404"/>
            <a:ext cx="762002" cy="721592"/>
          </a:xfrm>
          <a:prstGeom prst="rect">
            <a:avLst/>
          </a:prstGeom>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5568" y="5257406"/>
            <a:ext cx="762002" cy="721592"/>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598" y="5281240"/>
            <a:ext cx="762002" cy="721592"/>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5305074"/>
            <a:ext cx="762002" cy="721592"/>
          </a:xfrm>
          <a:prstGeom prst="rect">
            <a:avLst/>
          </a:prstGeom>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8998" y="5328908"/>
            <a:ext cx="762002" cy="721592"/>
          </a:xfrm>
          <a:prstGeom prst="rect">
            <a:avLst/>
          </a:prstGeom>
        </p:spPr>
      </p:pic>
      <p:sp>
        <p:nvSpPr>
          <p:cNvPr id="54" name="TextBox 53"/>
          <p:cNvSpPr txBox="1"/>
          <p:nvPr/>
        </p:nvSpPr>
        <p:spPr>
          <a:xfrm>
            <a:off x="2590800" y="2017693"/>
            <a:ext cx="4752904" cy="954107"/>
          </a:xfrm>
          <a:prstGeom prst="rect">
            <a:avLst/>
          </a:prstGeom>
          <a:noFill/>
        </p:spPr>
        <p:txBody>
          <a:bodyPr wrap="none" rtlCol="0">
            <a:spAutoFit/>
          </a:bodyPr>
          <a:lstStyle/>
          <a:p>
            <a:pPr marL="457200" indent="-457200">
              <a:buFont typeface="Arial" panose="020B0604020202020204" pitchFamily="34" charset="0"/>
              <a:buChar char="•"/>
            </a:pPr>
            <a:r>
              <a:rPr lang="en-US" sz="2800" b="1" smtClean="0">
                <a:latin typeface="Calibri Light" panose="020F0302020204030204" pitchFamily="34" charset="0"/>
              </a:rPr>
              <a:t>Find the best plan &amp; execute</a:t>
            </a:r>
          </a:p>
          <a:p>
            <a:pPr marL="457200" indent="-457200">
              <a:buFont typeface="Arial" panose="020B0604020202020204" pitchFamily="34" charset="0"/>
              <a:buChar char="•"/>
            </a:pPr>
            <a:r>
              <a:rPr lang="en-US" sz="2800" b="1" smtClean="0">
                <a:latin typeface="Calibri Light" panose="020F0302020204030204" pitchFamily="34" charset="0"/>
              </a:rPr>
              <a:t>Focus on the structure</a:t>
            </a:r>
            <a:endParaRPr lang="en-US" sz="2800" b="1">
              <a:latin typeface="Calibri Light" panose="020F0302020204030204" pitchFamily="34" charset="0"/>
            </a:endParaRPr>
          </a:p>
        </p:txBody>
      </p:sp>
      <p:sp>
        <p:nvSpPr>
          <p:cNvPr id="55" name="TextBox 54"/>
          <p:cNvSpPr txBox="1"/>
          <p:nvPr/>
        </p:nvSpPr>
        <p:spPr>
          <a:xfrm>
            <a:off x="2590800" y="3886200"/>
            <a:ext cx="4625112" cy="954107"/>
          </a:xfrm>
          <a:prstGeom prst="rect">
            <a:avLst/>
          </a:prstGeom>
          <a:noFill/>
        </p:spPr>
        <p:txBody>
          <a:bodyPr wrap="none" rtlCol="0">
            <a:spAutoFit/>
          </a:bodyPr>
          <a:lstStyle/>
          <a:p>
            <a:pPr marL="457200" indent="-457200">
              <a:buFont typeface="Arial" panose="020B0604020202020204" pitchFamily="34" charset="0"/>
              <a:buChar char="•"/>
            </a:pPr>
            <a:r>
              <a:rPr lang="en-US" sz="2800" b="1" smtClean="0">
                <a:latin typeface="Calibri Light" panose="020F0302020204030204" pitchFamily="34" charset="0"/>
              </a:rPr>
              <a:t>Focus on the marshmallow</a:t>
            </a:r>
          </a:p>
          <a:p>
            <a:pPr marL="457200" indent="-457200">
              <a:buFont typeface="Arial" panose="020B0604020202020204" pitchFamily="34" charset="0"/>
              <a:buChar char="•"/>
            </a:pPr>
            <a:r>
              <a:rPr lang="en-US" sz="2800" b="1" smtClean="0">
                <a:latin typeface="Calibri Light" panose="020F0302020204030204" pitchFamily="34" charset="0"/>
              </a:rPr>
              <a:t>Play, prototype, experiment</a:t>
            </a:r>
            <a:endParaRPr lang="en-US" sz="2800" b="1">
              <a:latin typeface="Calibri Light" panose="020F0302020204030204" pitchFamily="34" charset="0"/>
            </a:endParaRPr>
          </a:p>
        </p:txBody>
      </p:sp>
    </p:spTree>
    <p:extLst>
      <p:ext uri="{BB962C8B-B14F-4D97-AF65-F5344CB8AC3E}">
        <p14:creationId xmlns:p14="http://schemas.microsoft.com/office/powerpoint/2010/main" val="3581762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6948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466396" y="2279741"/>
            <a:ext cx="6197146"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The Importance</a:t>
            </a:r>
          </a:p>
        </p:txBody>
      </p:sp>
      <p:sp>
        <p:nvSpPr>
          <p:cNvPr id="3" name="TextBox 2"/>
          <p:cNvSpPr txBox="1"/>
          <p:nvPr/>
        </p:nvSpPr>
        <p:spPr>
          <a:xfrm>
            <a:off x="2514600" y="3400961"/>
            <a:ext cx="4883068"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of End Goals</a:t>
            </a:r>
          </a:p>
        </p:txBody>
      </p:sp>
      <p:sp>
        <p:nvSpPr>
          <p:cNvPr id="4" name="TextBox 3"/>
          <p:cNvSpPr txBox="1"/>
          <p:nvPr/>
        </p:nvSpPr>
        <p:spPr>
          <a:xfrm>
            <a:off x="762000" y="1498937"/>
            <a:ext cx="3451522" cy="1015663"/>
          </a:xfrm>
          <a:prstGeom prst="rect">
            <a:avLst/>
          </a:prstGeom>
          <a:noFill/>
        </p:spPr>
        <p:txBody>
          <a:bodyPr wrap="none" rtlCol="0">
            <a:spAutoFit/>
          </a:bodyPr>
          <a:lstStyle/>
          <a:p>
            <a:r>
              <a:rPr lang="en-US" sz="6000" spc="-400" smtClean="0">
                <a:solidFill>
                  <a:srgbClr val="FF0000"/>
                </a:solidFill>
                <a:latin typeface="Calibri Light" panose="020F0302020204030204" pitchFamily="34" charset="0"/>
                <a:ea typeface="DejaVu Sans" panose="020B0603030804020204" pitchFamily="34" charset="0"/>
                <a:cs typeface="DejaVu Sans" panose="020B0603030804020204" pitchFamily="34" charset="0"/>
              </a:rPr>
              <a:t>Lesson Four:</a:t>
            </a:r>
          </a:p>
        </p:txBody>
      </p:sp>
      <p:sp>
        <p:nvSpPr>
          <p:cNvPr id="5" name="TextBox 4"/>
          <p:cNvSpPr txBox="1"/>
          <p:nvPr/>
        </p:nvSpPr>
        <p:spPr>
          <a:xfrm>
            <a:off x="1811345" y="4391561"/>
            <a:ext cx="5961055" cy="1323439"/>
          </a:xfrm>
          <a:prstGeom prst="rect">
            <a:avLst/>
          </a:prstGeom>
          <a:noFill/>
        </p:spPr>
        <p:txBody>
          <a:bodyPr wrap="none" rtlCol="0">
            <a:spAutoFit/>
          </a:bodyPr>
          <a:lstStyle/>
          <a:p>
            <a:r>
              <a:rPr lang="en-US" sz="8000" b="1" spc="-400" smtClean="0">
                <a:ea typeface="DejaVu Sans" panose="020B0603030804020204" pitchFamily="34" charset="0"/>
                <a:cs typeface="DejaVu Sans" panose="020B0603030804020204" pitchFamily="34" charset="0"/>
              </a:rPr>
              <a:t>&amp; Assumptions</a:t>
            </a:r>
          </a:p>
        </p:txBody>
      </p:sp>
    </p:spTree>
    <p:extLst>
      <p:ext uri="{BB962C8B-B14F-4D97-AF65-F5344CB8AC3E}">
        <p14:creationId xmlns:p14="http://schemas.microsoft.com/office/powerpoint/2010/main" val="1431521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71600" y="3820320"/>
            <a:ext cx="6286314" cy="2047080"/>
            <a:chOff x="1105086" y="3820320"/>
            <a:chExt cx="6286314" cy="204708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86" y="3820320"/>
              <a:ext cx="2631208" cy="204708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044" y="4113826"/>
              <a:ext cx="1194818" cy="14600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94" y="4321090"/>
              <a:ext cx="1445306" cy="1045540"/>
            </a:xfrm>
            <a:prstGeom prst="rect">
              <a:avLst/>
            </a:prstGeom>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780" y="1062938"/>
            <a:ext cx="1372020" cy="1299262"/>
          </a:xfrm>
          <a:prstGeom prst="rect">
            <a:avLst/>
          </a:prstGeom>
        </p:spPr>
      </p:pic>
    </p:spTree>
    <p:extLst>
      <p:ext uri="{BB962C8B-B14F-4D97-AF65-F5344CB8AC3E}">
        <p14:creationId xmlns:p14="http://schemas.microsoft.com/office/powerpoint/2010/main" val="29934977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71600" y="3820320"/>
            <a:ext cx="6286314" cy="2047080"/>
            <a:chOff x="1105086" y="3820320"/>
            <a:chExt cx="6286314" cy="204708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86" y="3820320"/>
              <a:ext cx="2631208" cy="204708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044" y="4113826"/>
              <a:ext cx="1194818" cy="14600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94" y="4321090"/>
              <a:ext cx="1445306" cy="1045540"/>
            </a:xfrm>
            <a:prstGeom prst="rect">
              <a:avLst/>
            </a:prstGeom>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780" y="1062938"/>
            <a:ext cx="1372020" cy="1299262"/>
          </a:xfrm>
          <a:prstGeom prst="rect">
            <a:avLst/>
          </a:prstGeom>
        </p:spPr>
      </p:pic>
      <p:sp>
        <p:nvSpPr>
          <p:cNvPr id="13" name="Rectangle 12"/>
          <p:cNvSpPr/>
          <p:nvPr/>
        </p:nvSpPr>
        <p:spPr>
          <a:xfrm>
            <a:off x="990600" y="3505200"/>
            <a:ext cx="7162800" cy="2667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2419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71600" y="3820320"/>
            <a:ext cx="6286314" cy="2047080"/>
            <a:chOff x="1105086" y="3820320"/>
            <a:chExt cx="6286314" cy="204708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086" y="3820320"/>
              <a:ext cx="2631208" cy="204708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044" y="4113826"/>
              <a:ext cx="1194818" cy="14600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94" y="4321090"/>
              <a:ext cx="1445306" cy="1045540"/>
            </a:xfrm>
            <a:prstGeom prst="rect">
              <a:avLst/>
            </a:prstGeom>
          </p:spPr>
        </p:pic>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780" y="1062938"/>
            <a:ext cx="1372020" cy="1299262"/>
          </a:xfrm>
          <a:prstGeom prst="rect">
            <a:avLst/>
          </a:prstGeom>
        </p:spPr>
      </p:pic>
      <p:sp>
        <p:nvSpPr>
          <p:cNvPr id="18" name="Rectangle 17"/>
          <p:cNvSpPr/>
          <p:nvPr/>
        </p:nvSpPr>
        <p:spPr>
          <a:xfrm>
            <a:off x="3200400" y="381000"/>
            <a:ext cx="2819400" cy="2667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5120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562428" y="1994118"/>
            <a:ext cx="7985391" cy="1815882"/>
          </a:xfrm>
          <a:prstGeom prst="rect">
            <a:avLst/>
          </a:prstGeom>
          <a:noFill/>
        </p:spPr>
        <p:txBody>
          <a:bodyPr wrap="none" rtlCol="0">
            <a:spAutoFit/>
          </a:bodyPr>
          <a:lstStyle/>
          <a:p>
            <a:r>
              <a:rPr lang="en-US" sz="11200" b="1" spc="-400" smtClean="0">
                <a:ea typeface="DejaVu Sans" panose="020B0603030804020204" pitchFamily="34" charset="0"/>
                <a:cs typeface="DejaVu Sans" panose="020B0603030804020204" pitchFamily="34" charset="0"/>
              </a:rPr>
              <a:t>Marshmallow</a:t>
            </a:r>
          </a:p>
        </p:txBody>
      </p:sp>
      <p:sp>
        <p:nvSpPr>
          <p:cNvPr id="5" name="TextBox 4"/>
          <p:cNvSpPr txBox="1"/>
          <p:nvPr/>
        </p:nvSpPr>
        <p:spPr>
          <a:xfrm>
            <a:off x="1738086" y="3289518"/>
            <a:ext cx="5665910" cy="1815882"/>
          </a:xfrm>
          <a:prstGeom prst="rect">
            <a:avLst/>
          </a:prstGeom>
          <a:noFill/>
        </p:spPr>
        <p:txBody>
          <a:bodyPr wrap="none" rtlCol="0">
            <a:spAutoFit/>
          </a:bodyPr>
          <a:lstStyle/>
          <a:p>
            <a:r>
              <a:rPr lang="en-US" sz="11200" b="1" spc="-400" smtClean="0">
                <a:ea typeface="DejaVu Sans" panose="020B0603030804020204" pitchFamily="34" charset="0"/>
                <a:cs typeface="DejaVu Sans" panose="020B0603030804020204" pitchFamily="34" charset="0"/>
              </a:rPr>
              <a:t>Challenge</a:t>
            </a:r>
          </a:p>
        </p:txBody>
      </p:sp>
      <p:sp>
        <p:nvSpPr>
          <p:cNvPr id="6" name="TextBox 5"/>
          <p:cNvSpPr txBox="1"/>
          <p:nvPr/>
        </p:nvSpPr>
        <p:spPr>
          <a:xfrm>
            <a:off x="1925279" y="1447800"/>
            <a:ext cx="1346844" cy="1015663"/>
          </a:xfrm>
          <a:prstGeom prst="rect">
            <a:avLst/>
          </a:prstGeom>
          <a:noFill/>
        </p:spPr>
        <p:txBody>
          <a:bodyPr wrap="none" rtlCol="0">
            <a:spAutoFit/>
          </a:bodyPr>
          <a:lstStyle/>
          <a:p>
            <a:r>
              <a:rPr lang="en-US" sz="6000" smtClean="0">
                <a:solidFill>
                  <a:schemeClr val="tx1">
                    <a:lumMod val="85000"/>
                    <a:lumOff val="15000"/>
                  </a:schemeClr>
                </a:solidFill>
              </a:rPr>
              <a:t>The</a:t>
            </a:r>
            <a:endParaRPr lang="en-US" sz="6000">
              <a:solidFill>
                <a:schemeClr val="tx1">
                  <a:lumMod val="85000"/>
                  <a:lumOff val="15000"/>
                </a:schemeClr>
              </a:solidFill>
            </a:endParaRPr>
          </a:p>
        </p:txBody>
      </p:sp>
    </p:spTree>
    <p:extLst>
      <p:ext uri="{BB962C8B-B14F-4D97-AF65-F5344CB8AC3E}">
        <p14:creationId xmlns:p14="http://schemas.microsoft.com/office/powerpoint/2010/main" val="1879914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8208786" cy="2554545"/>
          </a:xfrm>
          <a:prstGeom prst="rect">
            <a:avLst/>
          </a:prstGeom>
          <a:noFill/>
        </p:spPr>
        <p:txBody>
          <a:bodyPr wrap="none" rtlCol="0">
            <a:spAutoFit/>
          </a:bodyPr>
          <a:lstStyle/>
          <a:p>
            <a:r>
              <a:rPr lang="en-US" sz="2000" b="1" smtClean="0"/>
              <a:t>Special Thanks:</a:t>
            </a:r>
          </a:p>
          <a:p>
            <a:endParaRPr lang="en-US" sz="2000" smtClean="0"/>
          </a:p>
          <a:p>
            <a:r>
              <a:rPr lang="en-US" sz="2000" smtClean="0"/>
              <a:t>We are grateful to Tom Wujec for making his original Marshmallow Challenge</a:t>
            </a:r>
          </a:p>
          <a:p>
            <a:r>
              <a:rPr lang="en-US" sz="2000" smtClean="0"/>
              <a:t>materials available to the world!</a:t>
            </a:r>
          </a:p>
          <a:p>
            <a:endParaRPr lang="en-US" sz="2000"/>
          </a:p>
          <a:p>
            <a:r>
              <a:rPr lang="en-US" sz="2000" smtClean="0"/>
              <a:t>Learn more at:</a:t>
            </a:r>
          </a:p>
          <a:p>
            <a:endParaRPr lang="en-US" sz="2000"/>
          </a:p>
          <a:p>
            <a:r>
              <a:rPr lang="en-US" sz="2000" b="1" smtClean="0"/>
              <a:t>marshmallowchallenge.com</a:t>
            </a:r>
          </a:p>
        </p:txBody>
      </p:sp>
    </p:spTree>
    <p:extLst>
      <p:ext uri="{BB962C8B-B14F-4D97-AF65-F5344CB8AC3E}">
        <p14:creationId xmlns:p14="http://schemas.microsoft.com/office/powerpoint/2010/main" val="1354338269"/>
      </p:ext>
    </p:extLst>
  </p:cSld>
  <p:clrMapOvr>
    <a:masterClrMapping/>
  </p:clrMapOvr>
  <p:transition xmlns:p14="http://schemas.microsoft.com/office/powerpoint/2010/mai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304800"/>
            <a:ext cx="8000999" cy="4708981"/>
          </a:xfrm>
          <a:prstGeom prst="rect">
            <a:avLst/>
          </a:prstGeom>
          <a:noFill/>
        </p:spPr>
        <p:txBody>
          <a:bodyPr wrap="square" rtlCol="0">
            <a:spAutoFit/>
          </a:bodyPr>
          <a:lstStyle/>
          <a:p>
            <a:r>
              <a:rPr lang="en-US" sz="2000" b="1" smtClean="0"/>
              <a:t>Notes on lessons learned:</a:t>
            </a:r>
          </a:p>
          <a:p>
            <a:endParaRPr lang="en-US" sz="2000" smtClean="0"/>
          </a:p>
          <a:p>
            <a:r>
              <a:rPr lang="en-US" sz="2000"/>
              <a:t>As you will see by comparing Wujec’s </a:t>
            </a:r>
            <a:r>
              <a:rPr lang="en-US" sz="2000" smtClean="0"/>
              <a:t>orginal notes </a:t>
            </a:r>
            <a:r>
              <a:rPr lang="en-US" sz="2000"/>
              <a:t>with my own presentation, I modified the main points </a:t>
            </a:r>
            <a:r>
              <a:rPr lang="en-US" sz="2000" smtClean="0"/>
              <a:t>in </a:t>
            </a:r>
            <a:r>
              <a:rPr lang="en-US" sz="2000"/>
              <a:t>order to speak more directly to partnership principles.</a:t>
            </a:r>
          </a:p>
          <a:p>
            <a:endParaRPr lang="en-US" sz="2000"/>
          </a:p>
          <a:p>
            <a:r>
              <a:rPr lang="en-US" sz="2000"/>
              <a:t> </a:t>
            </a:r>
          </a:p>
          <a:p>
            <a:r>
              <a:rPr lang="en-US" sz="2000" b="1" smtClean="0"/>
              <a:t>Lesson 1</a:t>
            </a:r>
            <a:r>
              <a:rPr lang="en-US" sz="2000" b="1"/>
              <a:t>. The Importance of Facilitation</a:t>
            </a:r>
          </a:p>
          <a:p>
            <a:endParaRPr lang="en-US" sz="2000"/>
          </a:p>
          <a:p>
            <a:r>
              <a:rPr lang="en-US" sz="2000"/>
              <a:t>Wujec talks about the supercharged effect of having facilitation skills on a team (represented by the executive admins on the CEO teams). The point he makes is right on target with what we have seen for decades in the field of missional </a:t>
            </a:r>
            <a:r>
              <a:rPr lang="en-US" sz="2000" smtClean="0"/>
              <a:t>collaboration. An </a:t>
            </a:r>
            <a:r>
              <a:rPr lang="en-US" sz="2000"/>
              <a:t>effective partnership has a dedicated facilitator, someone who serves the entire partnership in a neutral role and gives time and attention to the process of working together.</a:t>
            </a:r>
          </a:p>
        </p:txBody>
      </p:sp>
    </p:spTree>
    <p:extLst>
      <p:ext uri="{BB962C8B-B14F-4D97-AF65-F5344CB8AC3E}">
        <p14:creationId xmlns:p14="http://schemas.microsoft.com/office/powerpoint/2010/main" val="1651160351"/>
      </p:ext>
    </p:extLst>
  </p:cSld>
  <p:clrMapOvr>
    <a:masterClrMapping/>
  </p:clrMapOvr>
  <p:transition xmlns:p14="http://schemas.microsoft.com/office/powerpoint/2010/mai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304800"/>
            <a:ext cx="8000999" cy="3477875"/>
          </a:xfrm>
          <a:prstGeom prst="rect">
            <a:avLst/>
          </a:prstGeom>
          <a:noFill/>
        </p:spPr>
        <p:txBody>
          <a:bodyPr wrap="square" rtlCol="0">
            <a:spAutoFit/>
          </a:bodyPr>
          <a:lstStyle/>
          <a:p>
            <a:r>
              <a:rPr lang="en-US" sz="2000" b="1" smtClean="0"/>
              <a:t>Lesson 2</a:t>
            </a:r>
            <a:r>
              <a:rPr lang="en-US" sz="2000" b="1"/>
              <a:t>. The Importance of Incentives &amp; Experience</a:t>
            </a:r>
          </a:p>
          <a:p>
            <a:endParaRPr lang="en-US" sz="2000"/>
          </a:p>
          <a:p>
            <a:r>
              <a:rPr lang="en-US" sz="2000"/>
              <a:t>Wujec makes the point that incentives alone are not sufficient to improve performance. Practice improves performance. I believe this underscores first of all the importance of orienting new partners or members coming into the partnership/network. People will have widely varying experience in collaboration. I believe this also underscores the importance of constantly reinforcing the values and skills of collaboration among the partners. The best training ground for facilitators of new partnerships is within existing partnerships.</a:t>
            </a:r>
          </a:p>
          <a:p>
            <a:endParaRPr lang="en-US" sz="2000" smtClean="0"/>
          </a:p>
        </p:txBody>
      </p:sp>
    </p:spTree>
    <p:extLst>
      <p:ext uri="{BB962C8B-B14F-4D97-AF65-F5344CB8AC3E}">
        <p14:creationId xmlns:p14="http://schemas.microsoft.com/office/powerpoint/2010/main" val="2748456550"/>
      </p:ext>
    </p:extLst>
  </p:cSld>
  <p:clrMapOvr>
    <a:masterClrMapping/>
  </p:clrMapOvr>
  <p:transition xmlns:p14="http://schemas.microsoft.com/office/powerpoint/2010/mai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304800"/>
            <a:ext cx="8000999" cy="5324535"/>
          </a:xfrm>
          <a:prstGeom prst="rect">
            <a:avLst/>
          </a:prstGeom>
          <a:noFill/>
        </p:spPr>
        <p:txBody>
          <a:bodyPr wrap="square" rtlCol="0">
            <a:spAutoFit/>
          </a:bodyPr>
          <a:lstStyle/>
          <a:p>
            <a:r>
              <a:rPr lang="en-US" sz="2000" b="1" smtClean="0"/>
              <a:t>Lesson 3</a:t>
            </a:r>
            <a:r>
              <a:rPr lang="en-US" sz="2000" b="1"/>
              <a:t>. The Importance of Small Wins</a:t>
            </a:r>
          </a:p>
          <a:p>
            <a:endParaRPr lang="en-US" sz="2000"/>
          </a:p>
          <a:p>
            <a:r>
              <a:rPr lang="en-US" sz="2000"/>
              <a:t>Wujec talks about the value of prototyping in his presentations. In a partnership context, I believe this aligns with the principle of “limited achievable objectives.” Many inexperienced partnerships try to take their big vision, make accordingly big plans, and – when they achieve only small wins – begin to exhibit disappointment and discouragement. More experienced partnerships take their big vision, break it down into limited achievable objectives, and – when they achieve small wins along the way – celebrate their progress and reflect on their learning. On the one side, small successes lead to disappointment and discouragement. But on the other side, a progression of small successes leads to celebration and encouragement to pursue larger objectives. Working together successfully toward small wins maintains enthusiasm and confidence, helps partners know how to best work together (and what strengths each brings to the partnership), and encourages partners to work toward successively greater goals.</a:t>
            </a:r>
          </a:p>
        </p:txBody>
      </p:sp>
    </p:spTree>
    <p:extLst>
      <p:ext uri="{BB962C8B-B14F-4D97-AF65-F5344CB8AC3E}">
        <p14:creationId xmlns:p14="http://schemas.microsoft.com/office/powerpoint/2010/main" val="1796733369"/>
      </p:ext>
    </p:extLst>
  </p:cSld>
  <p:clrMapOvr>
    <a:masterClrMapping/>
  </p:clrMapOvr>
  <p:transition xmlns:p14="http://schemas.microsoft.com/office/powerpoint/2010/mai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1" y="305336"/>
            <a:ext cx="8000999" cy="6247864"/>
          </a:xfrm>
          <a:prstGeom prst="rect">
            <a:avLst/>
          </a:prstGeom>
          <a:noFill/>
        </p:spPr>
        <p:txBody>
          <a:bodyPr wrap="square" rtlCol="0">
            <a:spAutoFit/>
          </a:bodyPr>
          <a:lstStyle/>
          <a:p>
            <a:r>
              <a:rPr lang="en-US" sz="2000" b="1" smtClean="0"/>
              <a:t>Lesson 4</a:t>
            </a:r>
            <a:r>
              <a:rPr lang="en-US" sz="2000" b="1"/>
              <a:t>. The Importance of End Goals &amp; Assumptions</a:t>
            </a:r>
          </a:p>
          <a:p>
            <a:endParaRPr lang="en-US" sz="2000"/>
          </a:p>
          <a:p>
            <a:r>
              <a:rPr lang="en-US" sz="2000"/>
              <a:t>Wujec makes the the point that the marshmallow is a metaphor for testing the hidden assumptions in every project. The same is true in the context of partnerships. Effective partnerships stay focused on the end goal and constantly question and test their assumptions. We think marshmallows are light and fluffy, but in fact it is quite difficult to build a tall structure (even with rigid spaghetti sticks) that can support a single marshmallow. The big idea here is the principle of “function over form.” We need to let the outcomes of the partnership (its function) determine any considerations of structure/logistics/activities/etc. of the partnership (its form). It is very easy to get sidetracked by the day-to-day operational issues of partnering and lose sight of our end goals along the way. We make assumptions, not only about the “marshmallow” (our end goals) but also about the “spaghetti” (the partnership structures &amp; activities) that support the marshmallow. I believe it is important for leadership teams to use a tool or approach such as an “outcomes model” or “logic model” that can facilitate deep discussion about assumptions. When we consider the flow of resources to activities to outcomes to impact, we make many “if / then” assumptions along the way. It is important to test those assumptions.</a:t>
            </a:r>
          </a:p>
        </p:txBody>
      </p:sp>
    </p:spTree>
    <p:extLst>
      <p:ext uri="{BB962C8B-B14F-4D97-AF65-F5344CB8AC3E}">
        <p14:creationId xmlns:p14="http://schemas.microsoft.com/office/powerpoint/2010/main" val="95063669"/>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32" y="1703870"/>
            <a:ext cx="3444344" cy="26797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3900" y="2176272"/>
            <a:ext cx="1524000" cy="18623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2362200"/>
            <a:ext cx="1790700" cy="1295400"/>
          </a:xfrm>
          <a:prstGeom prst="rect">
            <a:avLst/>
          </a:prstGeom>
        </p:spPr>
      </p:pic>
      <p:sp>
        <p:nvSpPr>
          <p:cNvPr id="6" name="TextBox 5"/>
          <p:cNvSpPr txBox="1"/>
          <p:nvPr/>
        </p:nvSpPr>
        <p:spPr>
          <a:xfrm>
            <a:off x="3761676" y="2410361"/>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7" name="TextBox 6"/>
          <p:cNvSpPr txBox="1"/>
          <p:nvPr/>
        </p:nvSpPr>
        <p:spPr>
          <a:xfrm>
            <a:off x="6123876" y="2405742"/>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8" name="TextBox 7"/>
          <p:cNvSpPr txBox="1"/>
          <p:nvPr/>
        </p:nvSpPr>
        <p:spPr>
          <a:xfrm>
            <a:off x="2412832" y="4343400"/>
            <a:ext cx="1376402" cy="830997"/>
          </a:xfrm>
          <a:prstGeom prst="rect">
            <a:avLst/>
          </a:prstGeom>
          <a:noFill/>
        </p:spPr>
        <p:txBody>
          <a:bodyPr wrap="none" rtlCol="0">
            <a:spAutoFit/>
          </a:bodyPr>
          <a:lstStyle/>
          <a:p>
            <a:pPr algn="ctr"/>
            <a:r>
              <a:rPr lang="en-US" sz="2400" b="1" smtClean="0">
                <a:solidFill>
                  <a:schemeClr val="tx1">
                    <a:lumMod val="65000"/>
                    <a:lumOff val="35000"/>
                  </a:schemeClr>
                </a:solidFill>
              </a:rPr>
              <a:t>20 sticks</a:t>
            </a:r>
          </a:p>
          <a:p>
            <a:pPr algn="ctr"/>
            <a:r>
              <a:rPr lang="en-US" sz="2400" b="1" smtClean="0">
                <a:solidFill>
                  <a:schemeClr val="tx1">
                    <a:lumMod val="65000"/>
                    <a:lumOff val="35000"/>
                  </a:schemeClr>
                </a:solidFill>
              </a:rPr>
              <a:t>spaghetti</a:t>
            </a:r>
            <a:endParaRPr lang="en-US" sz="2400" b="1">
              <a:solidFill>
                <a:schemeClr val="tx1">
                  <a:lumMod val="65000"/>
                  <a:lumOff val="35000"/>
                </a:schemeClr>
              </a:solidFill>
            </a:endParaRPr>
          </a:p>
        </p:txBody>
      </p:sp>
      <p:sp>
        <p:nvSpPr>
          <p:cNvPr id="9" name="TextBox 8"/>
          <p:cNvSpPr txBox="1"/>
          <p:nvPr/>
        </p:nvSpPr>
        <p:spPr>
          <a:xfrm>
            <a:off x="4714176" y="4347865"/>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tape</a:t>
            </a:r>
            <a:endParaRPr lang="en-US" sz="2400" b="1">
              <a:solidFill>
                <a:schemeClr val="tx1">
                  <a:lumMod val="65000"/>
                  <a:lumOff val="35000"/>
                </a:schemeClr>
              </a:solidFill>
            </a:endParaRPr>
          </a:p>
        </p:txBody>
      </p:sp>
      <p:sp>
        <p:nvSpPr>
          <p:cNvPr id="10" name="TextBox 9"/>
          <p:cNvSpPr txBox="1"/>
          <p:nvPr/>
        </p:nvSpPr>
        <p:spPr>
          <a:xfrm>
            <a:off x="6924432" y="4352330"/>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string</a:t>
            </a:r>
            <a:endParaRPr lang="en-US" sz="2400" b="1">
              <a:solidFill>
                <a:schemeClr val="tx1">
                  <a:lumMod val="65000"/>
                  <a:lumOff val="35000"/>
                </a:schemeClr>
              </a:solidFill>
            </a:endParaRPr>
          </a:p>
        </p:txBody>
      </p:sp>
    </p:spTree>
    <p:extLst>
      <p:ext uri="{BB962C8B-B14F-4D97-AF65-F5344CB8AC3E}">
        <p14:creationId xmlns:p14="http://schemas.microsoft.com/office/powerpoint/2010/main" val="619542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89635">
            <a:off x="5736770" y="1671637"/>
            <a:ext cx="5715000" cy="3514725"/>
          </a:xfrm>
          <a:prstGeom prst="rect">
            <a:avLst/>
          </a:prstGeom>
        </p:spPr>
      </p:pic>
      <p:grpSp>
        <p:nvGrpSpPr>
          <p:cNvPr id="5" name="Group 4"/>
          <p:cNvGrpSpPr/>
          <p:nvPr/>
        </p:nvGrpSpPr>
        <p:grpSpPr>
          <a:xfrm>
            <a:off x="685800" y="3287760"/>
            <a:ext cx="6934200" cy="2315009"/>
            <a:chOff x="-406568" y="2923070"/>
            <a:chExt cx="8026568" cy="26797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68" y="2923070"/>
              <a:ext cx="3444344" cy="26797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200" y="3395472"/>
              <a:ext cx="1524000" cy="186232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0" y="3581400"/>
              <a:ext cx="1790700" cy="1295400"/>
            </a:xfrm>
            <a:prstGeom prst="rect">
              <a:avLst/>
            </a:prstGeom>
          </p:spPr>
        </p:pic>
        <p:sp>
          <p:nvSpPr>
            <p:cNvPr id="6" name="TextBox 5"/>
            <p:cNvSpPr txBox="1"/>
            <p:nvPr/>
          </p:nvSpPr>
          <p:spPr>
            <a:xfrm>
              <a:off x="2732976" y="3629561"/>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7" name="TextBox 6"/>
            <p:cNvSpPr txBox="1"/>
            <p:nvPr/>
          </p:nvSpPr>
          <p:spPr>
            <a:xfrm>
              <a:off x="5095176" y="3624942"/>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grpSp>
      <p:sp>
        <p:nvSpPr>
          <p:cNvPr id="8" name="TextBox 7"/>
          <p:cNvSpPr txBox="1"/>
          <p:nvPr/>
        </p:nvSpPr>
        <p:spPr>
          <a:xfrm>
            <a:off x="1384132" y="5562600"/>
            <a:ext cx="1376402" cy="830997"/>
          </a:xfrm>
          <a:prstGeom prst="rect">
            <a:avLst/>
          </a:prstGeom>
          <a:noFill/>
        </p:spPr>
        <p:txBody>
          <a:bodyPr wrap="none" rtlCol="0">
            <a:spAutoFit/>
          </a:bodyPr>
          <a:lstStyle/>
          <a:p>
            <a:pPr algn="ctr"/>
            <a:r>
              <a:rPr lang="en-US" sz="2400" b="1" smtClean="0">
                <a:solidFill>
                  <a:schemeClr val="tx1">
                    <a:lumMod val="65000"/>
                    <a:lumOff val="35000"/>
                  </a:schemeClr>
                </a:solidFill>
              </a:rPr>
              <a:t>20 sticks</a:t>
            </a:r>
          </a:p>
          <a:p>
            <a:pPr algn="ctr"/>
            <a:r>
              <a:rPr lang="en-US" sz="2400" b="1" smtClean="0">
                <a:solidFill>
                  <a:schemeClr val="tx1">
                    <a:lumMod val="65000"/>
                    <a:lumOff val="35000"/>
                  </a:schemeClr>
                </a:solidFill>
              </a:rPr>
              <a:t>spaghetti</a:t>
            </a:r>
            <a:endParaRPr lang="en-US" sz="2400" b="1">
              <a:solidFill>
                <a:schemeClr val="tx1">
                  <a:lumMod val="65000"/>
                  <a:lumOff val="35000"/>
                </a:schemeClr>
              </a:solidFill>
            </a:endParaRPr>
          </a:p>
        </p:txBody>
      </p:sp>
      <p:sp>
        <p:nvSpPr>
          <p:cNvPr id="9" name="TextBox 8"/>
          <p:cNvSpPr txBox="1"/>
          <p:nvPr/>
        </p:nvSpPr>
        <p:spPr>
          <a:xfrm>
            <a:off x="3685476" y="5567065"/>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tape</a:t>
            </a:r>
            <a:endParaRPr lang="en-US" sz="2400" b="1">
              <a:solidFill>
                <a:schemeClr val="tx1">
                  <a:lumMod val="65000"/>
                  <a:lumOff val="35000"/>
                </a:schemeClr>
              </a:solidFill>
            </a:endParaRPr>
          </a:p>
        </p:txBody>
      </p:sp>
      <p:sp>
        <p:nvSpPr>
          <p:cNvPr id="10" name="TextBox 9"/>
          <p:cNvSpPr txBox="1"/>
          <p:nvPr/>
        </p:nvSpPr>
        <p:spPr>
          <a:xfrm>
            <a:off x="5895732" y="5571530"/>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string</a:t>
            </a:r>
            <a:endParaRPr lang="en-US" sz="2400" b="1">
              <a:solidFill>
                <a:schemeClr val="tx1">
                  <a:lumMod val="65000"/>
                  <a:lumOff val="35000"/>
                </a:schemeClr>
              </a:solidFill>
            </a:endParaRPr>
          </a:p>
        </p:txBody>
      </p:sp>
      <p:cxnSp>
        <p:nvCxnSpPr>
          <p:cNvPr id="23" name="Straight Arrow Connector 22"/>
          <p:cNvCxnSpPr/>
          <p:nvPr/>
        </p:nvCxnSpPr>
        <p:spPr>
          <a:xfrm>
            <a:off x="5257800" y="685800"/>
            <a:ext cx="2971800" cy="0"/>
          </a:xfrm>
          <a:prstGeom prst="straightConnector1">
            <a:avLst/>
          </a:prstGeom>
          <a:ln w="57150">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6890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89635">
            <a:off x="5736770" y="1671637"/>
            <a:ext cx="5715000" cy="35147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300" y="3581400"/>
            <a:ext cx="1790700" cy="1295400"/>
          </a:xfrm>
          <a:prstGeom prst="rect">
            <a:avLst/>
          </a:prstGeom>
        </p:spPr>
      </p:pic>
      <p:grpSp>
        <p:nvGrpSpPr>
          <p:cNvPr id="11" name="Group 10"/>
          <p:cNvGrpSpPr/>
          <p:nvPr/>
        </p:nvGrpSpPr>
        <p:grpSpPr>
          <a:xfrm>
            <a:off x="533400" y="533400"/>
            <a:ext cx="6542976" cy="5869127"/>
            <a:chOff x="-406568" y="533400"/>
            <a:chExt cx="7482944" cy="5869127"/>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568" y="2923070"/>
              <a:ext cx="3444344" cy="26797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3395472"/>
              <a:ext cx="1524000" cy="186232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76" y="533400"/>
              <a:ext cx="1372020" cy="1299262"/>
            </a:xfrm>
            <a:prstGeom prst="rect">
              <a:avLst/>
            </a:prstGeom>
          </p:spPr>
        </p:pic>
        <p:sp>
          <p:nvSpPr>
            <p:cNvPr id="6" name="TextBox 5"/>
            <p:cNvSpPr txBox="1"/>
            <p:nvPr/>
          </p:nvSpPr>
          <p:spPr>
            <a:xfrm>
              <a:off x="2732976" y="3629561"/>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7" name="TextBox 6"/>
            <p:cNvSpPr txBox="1"/>
            <p:nvPr/>
          </p:nvSpPr>
          <p:spPr>
            <a:xfrm>
              <a:off x="5095176" y="3624942"/>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8" name="TextBox 7"/>
            <p:cNvSpPr txBox="1"/>
            <p:nvPr/>
          </p:nvSpPr>
          <p:spPr>
            <a:xfrm>
              <a:off x="1384132" y="5562600"/>
              <a:ext cx="1376402" cy="830997"/>
            </a:xfrm>
            <a:prstGeom prst="rect">
              <a:avLst/>
            </a:prstGeom>
            <a:noFill/>
          </p:spPr>
          <p:txBody>
            <a:bodyPr wrap="none" rtlCol="0">
              <a:spAutoFit/>
            </a:bodyPr>
            <a:lstStyle/>
            <a:p>
              <a:pPr algn="ctr"/>
              <a:r>
                <a:rPr lang="en-US" sz="2400" b="1" smtClean="0">
                  <a:solidFill>
                    <a:schemeClr val="tx1">
                      <a:lumMod val="65000"/>
                      <a:lumOff val="35000"/>
                    </a:schemeClr>
                  </a:solidFill>
                </a:rPr>
                <a:t>20 sticks</a:t>
              </a:r>
            </a:p>
            <a:p>
              <a:pPr algn="ctr"/>
              <a:r>
                <a:rPr lang="en-US" sz="2400" b="1" smtClean="0">
                  <a:solidFill>
                    <a:schemeClr val="tx1">
                      <a:lumMod val="65000"/>
                      <a:lumOff val="35000"/>
                    </a:schemeClr>
                  </a:solidFill>
                </a:rPr>
                <a:t>spaghetti</a:t>
              </a:r>
              <a:endParaRPr lang="en-US" sz="2400" b="1">
                <a:solidFill>
                  <a:schemeClr val="tx1">
                    <a:lumMod val="65000"/>
                    <a:lumOff val="35000"/>
                  </a:schemeClr>
                </a:solidFill>
              </a:endParaRPr>
            </a:p>
          </p:txBody>
        </p:sp>
        <p:sp>
          <p:nvSpPr>
            <p:cNvPr id="9" name="TextBox 8"/>
            <p:cNvSpPr txBox="1"/>
            <p:nvPr/>
          </p:nvSpPr>
          <p:spPr>
            <a:xfrm>
              <a:off x="3685476" y="5567065"/>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tape</a:t>
              </a:r>
              <a:endParaRPr lang="en-US" sz="2400" b="1">
                <a:solidFill>
                  <a:schemeClr val="tx1">
                    <a:lumMod val="65000"/>
                    <a:lumOff val="35000"/>
                  </a:schemeClr>
                </a:solidFill>
              </a:endParaRPr>
            </a:p>
          </p:txBody>
        </p:sp>
        <p:sp>
          <p:nvSpPr>
            <p:cNvPr id="10" name="TextBox 9"/>
            <p:cNvSpPr txBox="1"/>
            <p:nvPr/>
          </p:nvSpPr>
          <p:spPr>
            <a:xfrm>
              <a:off x="5895732" y="5571530"/>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string</a:t>
              </a:r>
              <a:endParaRPr lang="en-US" sz="2400" b="1">
                <a:solidFill>
                  <a:schemeClr val="tx1">
                    <a:lumMod val="65000"/>
                    <a:lumOff val="35000"/>
                  </a:schemeClr>
                </a:solidFill>
              </a:endParaRPr>
            </a:p>
          </p:txBody>
        </p:sp>
        <p:cxnSp>
          <p:nvCxnSpPr>
            <p:cNvPr id="12" name="Straight Arrow Connector 11"/>
            <p:cNvCxnSpPr/>
            <p:nvPr/>
          </p:nvCxnSpPr>
          <p:spPr>
            <a:xfrm flipV="1">
              <a:off x="4256000" y="2209800"/>
              <a:ext cx="976" cy="838200"/>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747344" y="1832662"/>
              <a:ext cx="1290432" cy="8343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95176" y="1832662"/>
              <a:ext cx="1431039" cy="14439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p:nvPr/>
        </p:nvCxnSpPr>
        <p:spPr>
          <a:xfrm>
            <a:off x="5257800" y="685800"/>
            <a:ext cx="2971800" cy="0"/>
          </a:xfrm>
          <a:prstGeom prst="straightConnector1">
            <a:avLst/>
          </a:prstGeom>
          <a:ln w="57150">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5779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389635">
            <a:off x="5736770" y="1671637"/>
            <a:ext cx="5715000" cy="351472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68" y="2923070"/>
            <a:ext cx="3444344" cy="26797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200" y="3395472"/>
            <a:ext cx="1524000" cy="186232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0" y="3581400"/>
            <a:ext cx="1790700" cy="12954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76" y="533400"/>
            <a:ext cx="1372020" cy="1299262"/>
          </a:xfrm>
          <a:prstGeom prst="rect">
            <a:avLst/>
          </a:prstGeom>
        </p:spPr>
      </p:pic>
      <p:sp>
        <p:nvSpPr>
          <p:cNvPr id="6" name="TextBox 5"/>
          <p:cNvSpPr txBox="1"/>
          <p:nvPr/>
        </p:nvSpPr>
        <p:spPr>
          <a:xfrm>
            <a:off x="2732976" y="3629561"/>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7" name="TextBox 6"/>
          <p:cNvSpPr txBox="1"/>
          <p:nvPr/>
        </p:nvSpPr>
        <p:spPr>
          <a:xfrm>
            <a:off x="5095176" y="3624942"/>
            <a:ext cx="696024" cy="1323439"/>
          </a:xfrm>
          <a:prstGeom prst="rect">
            <a:avLst/>
          </a:prstGeom>
          <a:noFill/>
        </p:spPr>
        <p:txBody>
          <a:bodyPr wrap="none" rtlCol="0">
            <a:spAutoFit/>
          </a:bodyPr>
          <a:lstStyle/>
          <a:p>
            <a:r>
              <a:rPr lang="en-US" sz="8000" b="1" smtClean="0">
                <a:solidFill>
                  <a:schemeClr val="tx1">
                    <a:lumMod val="65000"/>
                    <a:lumOff val="35000"/>
                  </a:schemeClr>
                </a:solidFill>
              </a:rPr>
              <a:t>+</a:t>
            </a:r>
            <a:endParaRPr lang="en-US" sz="8000" b="1">
              <a:solidFill>
                <a:schemeClr val="tx1">
                  <a:lumMod val="65000"/>
                  <a:lumOff val="35000"/>
                </a:schemeClr>
              </a:solidFill>
            </a:endParaRPr>
          </a:p>
        </p:txBody>
      </p:sp>
      <p:sp>
        <p:nvSpPr>
          <p:cNvPr id="8" name="TextBox 7"/>
          <p:cNvSpPr txBox="1"/>
          <p:nvPr/>
        </p:nvSpPr>
        <p:spPr>
          <a:xfrm>
            <a:off x="1384132" y="5562600"/>
            <a:ext cx="1376402" cy="830997"/>
          </a:xfrm>
          <a:prstGeom prst="rect">
            <a:avLst/>
          </a:prstGeom>
          <a:noFill/>
        </p:spPr>
        <p:txBody>
          <a:bodyPr wrap="none" rtlCol="0">
            <a:spAutoFit/>
          </a:bodyPr>
          <a:lstStyle/>
          <a:p>
            <a:pPr algn="ctr"/>
            <a:r>
              <a:rPr lang="en-US" sz="2400" b="1" smtClean="0">
                <a:solidFill>
                  <a:schemeClr val="tx1">
                    <a:lumMod val="65000"/>
                    <a:lumOff val="35000"/>
                  </a:schemeClr>
                </a:solidFill>
              </a:rPr>
              <a:t>20 sticks</a:t>
            </a:r>
          </a:p>
          <a:p>
            <a:pPr algn="ctr"/>
            <a:r>
              <a:rPr lang="en-US" sz="2400" b="1" smtClean="0">
                <a:solidFill>
                  <a:schemeClr val="tx1">
                    <a:lumMod val="65000"/>
                    <a:lumOff val="35000"/>
                  </a:schemeClr>
                </a:solidFill>
              </a:rPr>
              <a:t>spaghetti</a:t>
            </a:r>
            <a:endParaRPr lang="en-US" sz="2400" b="1">
              <a:solidFill>
                <a:schemeClr val="tx1">
                  <a:lumMod val="65000"/>
                  <a:lumOff val="35000"/>
                </a:schemeClr>
              </a:solidFill>
            </a:endParaRPr>
          </a:p>
        </p:txBody>
      </p:sp>
      <p:sp>
        <p:nvSpPr>
          <p:cNvPr id="9" name="TextBox 8"/>
          <p:cNvSpPr txBox="1"/>
          <p:nvPr/>
        </p:nvSpPr>
        <p:spPr>
          <a:xfrm>
            <a:off x="3685476" y="5567065"/>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tape</a:t>
            </a:r>
            <a:endParaRPr lang="en-US" sz="2400" b="1">
              <a:solidFill>
                <a:schemeClr val="tx1">
                  <a:lumMod val="65000"/>
                  <a:lumOff val="35000"/>
                </a:schemeClr>
              </a:solidFill>
            </a:endParaRPr>
          </a:p>
        </p:txBody>
      </p:sp>
      <p:sp>
        <p:nvSpPr>
          <p:cNvPr id="10" name="TextBox 9"/>
          <p:cNvSpPr txBox="1"/>
          <p:nvPr/>
        </p:nvSpPr>
        <p:spPr>
          <a:xfrm>
            <a:off x="5895732" y="5571530"/>
            <a:ext cx="1180644" cy="830997"/>
          </a:xfrm>
          <a:prstGeom prst="rect">
            <a:avLst/>
          </a:prstGeom>
          <a:noFill/>
        </p:spPr>
        <p:txBody>
          <a:bodyPr wrap="none" rtlCol="0">
            <a:spAutoFit/>
          </a:bodyPr>
          <a:lstStyle/>
          <a:p>
            <a:pPr algn="ctr"/>
            <a:r>
              <a:rPr lang="en-US" sz="2400" b="1" smtClean="0">
                <a:solidFill>
                  <a:schemeClr val="tx1">
                    <a:lumMod val="65000"/>
                    <a:lumOff val="35000"/>
                  </a:schemeClr>
                </a:solidFill>
              </a:rPr>
              <a:t>1 meter</a:t>
            </a:r>
          </a:p>
          <a:p>
            <a:pPr algn="ctr"/>
            <a:r>
              <a:rPr lang="en-US" sz="2400" b="1" smtClean="0">
                <a:solidFill>
                  <a:schemeClr val="tx1">
                    <a:lumMod val="65000"/>
                    <a:lumOff val="35000"/>
                  </a:schemeClr>
                </a:solidFill>
              </a:rPr>
              <a:t>string</a:t>
            </a:r>
            <a:endParaRPr lang="en-US" sz="2400" b="1">
              <a:solidFill>
                <a:schemeClr val="tx1">
                  <a:lumMod val="65000"/>
                  <a:lumOff val="35000"/>
                </a:schemeClr>
              </a:solidFill>
            </a:endParaRPr>
          </a:p>
        </p:txBody>
      </p:sp>
      <p:cxnSp>
        <p:nvCxnSpPr>
          <p:cNvPr id="12" name="Straight Arrow Connector 11"/>
          <p:cNvCxnSpPr/>
          <p:nvPr/>
        </p:nvCxnSpPr>
        <p:spPr>
          <a:xfrm flipV="1">
            <a:off x="4256000" y="2209800"/>
            <a:ext cx="976" cy="838200"/>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747344" y="1832662"/>
            <a:ext cx="1290432" cy="8343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095176" y="1832662"/>
            <a:ext cx="1431039" cy="1443938"/>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57800" y="685800"/>
            <a:ext cx="2971800" cy="0"/>
          </a:xfrm>
          <a:prstGeom prst="straightConnector1">
            <a:avLst/>
          </a:prstGeom>
          <a:ln w="57150">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864"/>
            <a:ext cx="9144000" cy="68588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362200" y="5200471"/>
            <a:ext cx="4440575" cy="1200329"/>
          </a:xfrm>
          <a:prstGeom prst="rect">
            <a:avLst/>
          </a:prstGeom>
          <a:noFill/>
        </p:spPr>
        <p:txBody>
          <a:bodyPr wrap="none" rtlCol="0">
            <a:spAutoFit/>
          </a:bodyPr>
          <a:lstStyle/>
          <a:p>
            <a:r>
              <a:rPr lang="en-US" sz="7200" b="1" smtClean="0"/>
              <a:t>18 minutes</a:t>
            </a:r>
            <a:endParaRPr lang="en-US" sz="7200" b="1"/>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9799" y="381000"/>
            <a:ext cx="4724402" cy="4724402"/>
          </a:xfrm>
          <a:prstGeom prst="rect">
            <a:avLst/>
          </a:prstGeom>
        </p:spPr>
      </p:pic>
    </p:spTree>
    <p:extLst>
      <p:ext uri="{BB962C8B-B14F-4D97-AF65-F5344CB8AC3E}">
        <p14:creationId xmlns:p14="http://schemas.microsoft.com/office/powerpoint/2010/main" val="4749739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1206</Words>
  <Application>Microsoft Macintosh PowerPoint</Application>
  <PresentationFormat>On-screen Show (4:3)</PresentationFormat>
  <Paragraphs>396</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dc:creator>
  <cp:lastModifiedBy>Hatoriz</cp:lastModifiedBy>
  <cp:revision>47</cp:revision>
  <dcterms:created xsi:type="dcterms:W3CDTF">2013-12-03T01:01:57Z</dcterms:created>
  <dcterms:modified xsi:type="dcterms:W3CDTF">2016-10-11T10:06:25Z</dcterms:modified>
</cp:coreProperties>
</file>